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78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>
        <p:scale>
          <a:sx n="70" d="100"/>
          <a:sy n="70" d="100"/>
        </p:scale>
        <p:origin x="-12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i\Budzet\Vodic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i\Budzet\Vodic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i\Budzet\Vodic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38"/>
          <c:y val="0.3337448818897649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94E-3"/>
                  <c:y val="-2.746135556584842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57.88%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-1.9543088700969408E-3"/>
                  <c:y val="7.196492203180485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29.06%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3.9228694256053125E-2"/>
                  <c:y val="-3.343004477381506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9.25%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5.8564235710905937E-2"/>
                  <c:y val="-0.14971202717307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примања </a:t>
                    </a:r>
                    <a:r>
                      <a:rPr lang="ru-RU" dirty="0"/>
                      <a:t>од продаје нефинансијске имовине
</a:t>
                    </a:r>
                    <a:r>
                      <a:rPr lang="ru-RU" dirty="0" smtClean="0"/>
                      <a:t>3.81%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1722245813264102"/>
                  <c:y val="0.3298954454222636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16.35%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57.88</c:v>
                </c:pt>
                <c:pt idx="1">
                  <c:v>29.06</c:v>
                </c:pt>
                <c:pt idx="2">
                  <c:v>9.25</c:v>
                </c:pt>
                <c:pt idx="3">
                  <c:v>3.8099999999999987</c:v>
                </c:pt>
                <c:pt idx="4">
                  <c:v>0</c:v>
                </c:pt>
                <c:pt idx="5">
                  <c:v>16.350000000000001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7139194071329318"/>
          <c:w val="0.53601721202415265"/>
          <c:h val="0.47396905974988468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3970210580380071"/>
                  <c:y val="-1.25490196078431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2.6707755521314859E-2"/>
                  <c:y val="6.237060367454071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-8.4232152028762206E-2"/>
                  <c:y val="2.509803921568627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3.2115631154734314E-2"/>
                  <c:y val="6.274509803921571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97380585505E-2"/>
                  <c:y val="-3.764705882352950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9.861325115562404E-2"/>
                  <c:y val="-0.1725490196078432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2.2598870056497182E-2"/>
                  <c:y val="-0.1882352941176472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0.18079096045197754"/>
                  <c:y val="-0.1192159333024548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6.1633281972265034E-3"/>
                  <c:y val="-0.11294117647058829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26091422701592198"/>
                  <c:y val="-0.12862769800833718"/>
                </c:manualLayout>
              </c:layout>
              <c:dLblPos val="bestFit"/>
              <c:showCatName val="1"/>
              <c:showPercent val="1"/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  <c:pt idx="8">
                  <c:v>oтплата камата</c:v>
                </c:pt>
                <c:pt idx="9">
                  <c:v>отплата главнице</c:v>
                </c:pt>
              </c:strCache>
            </c:strRef>
          </c:cat>
          <c:val>
            <c:numRef>
              <c:f>'Rashodi i izdaci'!$D$6:$D$15</c:f>
              <c:numCache>
                <c:formatCode>General</c:formatCode>
                <c:ptCount val="10"/>
                <c:pt idx="0">
                  <c:v>264621</c:v>
                </c:pt>
                <c:pt idx="1">
                  <c:v>572350</c:v>
                </c:pt>
                <c:pt idx="2">
                  <c:v>84019</c:v>
                </c:pt>
                <c:pt idx="3">
                  <c:v>188124</c:v>
                </c:pt>
                <c:pt idx="4">
                  <c:v>30349</c:v>
                </c:pt>
                <c:pt idx="5">
                  <c:v>43028</c:v>
                </c:pt>
                <c:pt idx="6">
                  <c:v>195644</c:v>
                </c:pt>
                <c:pt idx="7">
                  <c:v>14000</c:v>
                </c:pt>
                <c:pt idx="8">
                  <c:v>5423</c:v>
                </c:pt>
                <c:pt idx="9">
                  <c:v>40100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94"/>
          <c:y val="0.3758994708994719"/>
          <c:w val="0.40236148955495088"/>
          <c:h val="0.36484126984127041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2.906448683015438E-2"/>
                  <c:y val="-0.1984126984126985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897366030881002"/>
                  <c:y val="-0.3121693121693123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3750334341722301"/>
                  <c:y val="-0.2248677248677249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7257039055404191"/>
                  <c:y val="-8.730158730158717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7.6678466962746827E-2"/>
                  <c:y val="3.968233137524479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0.12715712988192551"/>
                  <c:y val="0.1719576719576719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8.2858675363127368E-2"/>
                  <c:y val="0.2248675165604299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-5.4495912806539638E-3"/>
                  <c:y val="0.1314262800483275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9963669391462307E-2"/>
                  <c:y val="0.1141844769403825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6.357870797485464E-2"/>
                  <c:y val="0.1281921009873767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0.20583277907700229"/>
                  <c:y val="0.1005288922218056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8710263396911897"/>
                  <c:y val="0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4497529089517788"/>
                  <c:y val="-0.108465608465608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0.13089374727341638"/>
                  <c:y val="-0.1481481481481483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7736560177934171"/>
                  <c:y val="-0.1031746031746032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9073569482288841"/>
                  <c:y val="-0.1854170312044330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-7.0844829682393237E-2"/>
                  <c:y val="-0.1682345956755405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4.75</c:v>
                </c:pt>
                <c:pt idx="1">
                  <c:v>12.67</c:v>
                </c:pt>
                <c:pt idx="2">
                  <c:v>0.66000000000000081</c:v>
                </c:pt>
                <c:pt idx="3">
                  <c:v>1.01</c:v>
                </c:pt>
                <c:pt idx="4">
                  <c:v>4.6399999999999997</c:v>
                </c:pt>
                <c:pt idx="5">
                  <c:v>1.79</c:v>
                </c:pt>
                <c:pt idx="6">
                  <c:v>12.639999999999999</c:v>
                </c:pt>
                <c:pt idx="7">
                  <c:v>9.83</c:v>
                </c:pt>
                <c:pt idx="8">
                  <c:v>6.41</c:v>
                </c:pt>
                <c:pt idx="9">
                  <c:v>3.19</c:v>
                </c:pt>
                <c:pt idx="10">
                  <c:v>2.84</c:v>
                </c:pt>
                <c:pt idx="11">
                  <c:v>0.98</c:v>
                </c:pt>
                <c:pt idx="12">
                  <c:v>6.03</c:v>
                </c:pt>
                <c:pt idx="13">
                  <c:v>8.51</c:v>
                </c:pt>
                <c:pt idx="14">
                  <c:v>20.51</c:v>
                </c:pt>
                <c:pt idx="15">
                  <c:v>3.55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3723" custLinFactNeighborY="1130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2018.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050" dirty="0">
              <a:solidFill>
                <a:schemeClr val="bg1"/>
              </a:solidFill>
            </a:rPr>
            <a:t>Укупан буџет општине </a:t>
          </a:r>
          <a:r>
            <a:rPr lang="sr-Cyrl-RS" sz="900" dirty="0" smtClean="0">
              <a:solidFill>
                <a:schemeClr val="tx1"/>
              </a:solidFill>
            </a:rPr>
            <a:t>(</a:t>
          </a:r>
          <a:r>
            <a:rPr lang="en-US" sz="900" dirty="0" smtClean="0">
              <a:solidFill>
                <a:schemeClr val="tx1"/>
              </a:solidFill>
            </a:rPr>
            <a:t>1</a:t>
          </a:r>
          <a:r>
            <a:rPr lang="sr-Cyrl-RS" sz="900" dirty="0" smtClean="0">
              <a:solidFill>
                <a:schemeClr val="tx1"/>
              </a:solidFill>
            </a:rPr>
            <a:t>.</a:t>
          </a:r>
          <a:r>
            <a:rPr lang="en-US" sz="900" dirty="0" smtClean="0">
              <a:solidFill>
                <a:schemeClr val="tx1"/>
              </a:solidFill>
            </a:rPr>
            <a:t>437</a:t>
          </a:r>
          <a:r>
            <a:rPr lang="sr-Cyrl-RS" sz="900" dirty="0" smtClean="0">
              <a:solidFill>
                <a:schemeClr val="tx1"/>
              </a:solidFill>
            </a:rPr>
            <a:t>.</a:t>
          </a:r>
          <a:r>
            <a:rPr lang="en-US" sz="900" dirty="0" smtClean="0">
              <a:solidFill>
                <a:schemeClr val="tx1"/>
              </a:solidFill>
            </a:rPr>
            <a:t>658</a:t>
          </a:r>
          <a:r>
            <a:rPr lang="sr-Cyrl-RS" sz="900" dirty="0" smtClean="0">
              <a:solidFill>
                <a:schemeClr val="tx1"/>
              </a:solidFill>
            </a:rPr>
            <a:t>.</a:t>
          </a:r>
          <a:r>
            <a:rPr lang="en-US" sz="900" dirty="0" smtClean="0">
              <a:solidFill>
                <a:schemeClr val="tx1"/>
              </a:solidFill>
            </a:rPr>
            <a:t>000</a:t>
          </a:r>
          <a:r>
            <a:rPr lang="sr-Cyrl-RS" sz="900" dirty="0" smtClean="0">
              <a:solidFill>
                <a:schemeClr val="tx1"/>
              </a:solidFill>
            </a:rPr>
            <a:t>,00)</a:t>
          </a:r>
          <a:endParaRPr lang="en-US" sz="900" dirty="0">
            <a:solidFill>
              <a:schemeClr val="tx1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900" dirty="0"/>
            <a:t>Средства из буџета општине </a:t>
          </a:r>
          <a:r>
            <a:rPr lang="sr-Cyrl-RS" sz="900" dirty="0" smtClean="0">
              <a:solidFill>
                <a:schemeClr val="tx1"/>
              </a:solidFill>
            </a:rPr>
            <a:t>(</a:t>
          </a:r>
          <a:r>
            <a:rPr lang="en-US" sz="900" dirty="0" smtClean="0">
              <a:solidFill>
                <a:schemeClr val="tx1"/>
              </a:solidFill>
            </a:rPr>
            <a:t>1</a:t>
          </a:r>
          <a:r>
            <a:rPr lang="sr-Cyrl-RS" sz="900" dirty="0" smtClean="0">
              <a:solidFill>
                <a:schemeClr val="tx1"/>
              </a:solidFill>
            </a:rPr>
            <a:t>.202.</a:t>
          </a:r>
          <a:r>
            <a:rPr lang="en-US" sz="900" dirty="0" smtClean="0">
              <a:solidFill>
                <a:schemeClr val="tx1"/>
              </a:solidFill>
            </a:rPr>
            <a:t>658</a:t>
          </a:r>
          <a:r>
            <a:rPr lang="sr-Cyrl-RS" sz="900" dirty="0" smtClean="0">
              <a:solidFill>
                <a:schemeClr val="tx1"/>
              </a:solidFill>
            </a:rPr>
            <a:t>.</a:t>
          </a:r>
          <a:r>
            <a:rPr lang="en-US" sz="900" dirty="0" smtClean="0">
              <a:solidFill>
                <a:schemeClr val="tx1"/>
              </a:solidFill>
            </a:rPr>
            <a:t>000</a:t>
          </a:r>
          <a:r>
            <a:rPr lang="sr-Cyrl-RS" sz="900" dirty="0" smtClean="0">
              <a:solidFill>
                <a:schemeClr val="tx1"/>
              </a:solidFill>
            </a:rPr>
            <a:t>,00)</a:t>
          </a:r>
          <a:endParaRPr lang="en-US" sz="9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900" dirty="0"/>
            <a:t>Пренета средства из ранијих година</a:t>
          </a:r>
          <a:r>
            <a:rPr lang="sr-Cyrl-RS" sz="900" dirty="0">
              <a:solidFill>
                <a:srgbClr val="FF0000"/>
              </a:solidFill>
            </a:rPr>
            <a:t> </a:t>
          </a:r>
          <a:r>
            <a:rPr lang="sr-Cyrl-RS" sz="900" dirty="0" smtClean="0">
              <a:solidFill>
                <a:srgbClr val="FF0000"/>
              </a:solidFill>
            </a:rPr>
            <a:t> </a:t>
          </a:r>
          <a:r>
            <a:rPr lang="sr-Cyrl-RS" sz="900" dirty="0" smtClean="0">
              <a:solidFill>
                <a:schemeClr val="tx1"/>
              </a:solidFill>
            </a:rPr>
            <a:t>(235.000.000,00)</a:t>
          </a:r>
          <a:endParaRPr lang="en-US" sz="900" dirty="0">
            <a:solidFill>
              <a:schemeClr val="tx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3" custScaleX="149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 custLinFactNeighborX="-25711" custLinFactNeighborY="-3451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ScaleX="141621" custScaleY="9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47916" custScaleY="94809" custLinFactNeighborX="-21685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C1188A4E-FB96-4E8F-9307-7C6CDB28AD6E}" type="presOf" srcId="{4B4A2A45-FFA7-47F5-A99D-A2DFD7698107}" destId="{9A05939C-6B40-4C32-897A-4A6DC3E71E5B}" srcOrd="0" destOrd="0" presId="urn:diagrams.loki3.com/BracketList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8FEEFA5-6DE3-40CA-B954-F6DBC6F9FAD9}" type="presOf" srcId="{26EF48C7-6381-4355-B03F-DD441AE957C7}" destId="{EFAACCF6-3A6A-4536-89B0-F0A7C44F6BE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</a:t>
          </a:r>
          <a:r>
            <a:rPr lang="sr-Cyrl-RS" dirty="0" smtClean="0"/>
            <a:t>примања 1.202.658.000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>
              <a:solidFill>
                <a:schemeClr val="tx1"/>
              </a:solidFill>
            </a:rPr>
            <a:t>696.072.000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 349.481.000 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</a:t>
          </a:r>
          <a:r>
            <a:rPr lang="sr-Cyrl-RS" dirty="0" smtClean="0"/>
            <a:t>111.305.000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</a:t>
          </a:r>
          <a:r>
            <a:rPr lang="sr-Cyrl-RS" dirty="0" smtClean="0"/>
            <a:t>45.800.000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</a:t>
          </a:r>
          <a:r>
            <a:rPr lang="sr-Cyrl-RS" dirty="0" smtClean="0"/>
            <a:t> 0 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</a:t>
          </a:r>
          <a:r>
            <a:rPr lang="sr-Cyrl-RS" sz="1000" dirty="0" smtClean="0"/>
            <a:t>година 235.000.000 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RadScaleRad="108388" custRadScaleInc="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639C7-B690-4F53-A1C9-BB18BE26EFFF}" type="presOf" srcId="{FE2BA0E8-81AC-463B-B498-EF464F5BCE06}" destId="{9893D59A-7FEC-486D-89C4-D28135F6121C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CAC21658-3423-481C-AF27-E9996CB921F1}" type="presOf" srcId="{D45E583C-4AAD-40D2-9D24-9A0A68141567}" destId="{7BB6658A-32E0-42C7-B82A-240BF45CF27D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6CADC6AF-E4D1-4118-B6AD-2936E20B24E4}" type="presOf" srcId="{E1AD8724-28DC-48C5-B75E-B0D1F33E6279}" destId="{939B76D1-BB33-4E50-9ECD-839FB5787B95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C0075EB-3DC2-4074-AA80-170858192B86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913F8910-4C80-476B-BB1A-84CDC766C5E5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A66DD3E-AD41-4FBE-A90F-6733EF188F32}" type="presOf" srcId="{26EF48C7-6381-4355-B03F-DD441AE957C7}" destId="{EFAACCF6-3A6A-4536-89B0-F0A7C44F6BE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C314BF9B-D2C0-49FD-8192-2D4E8F24E524}" type="presOf" srcId="{E1B79EE1-1157-4302-AB0B-8FEDC81165FD}" destId="{F40D94EA-52E0-4740-A924-EAF350BDF213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592F709B-0D71-4665-94FE-FCFCC1F99F37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45E7555C-A21A-4EDC-9BCD-7FDE66998A88}" type="presOf" srcId="{4B4A2A45-FFA7-47F5-A99D-A2DFD7698107}" destId="{9A05939C-6B40-4C32-897A-4A6DC3E71E5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US" b="0" i="0" u="none" strike="noStrike" dirty="0" smtClean="0">
              <a:solidFill>
                <a:srgbClr val="000000"/>
              </a:solidFill>
              <a:latin typeface="Georgia" pitchFamily="18" charset="0"/>
            </a:rPr>
            <a:t>1,437,658,000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sr-Cyrl-RS" dirty="0" smtClean="0">
              <a:solidFill>
                <a:schemeClr val="tx1"/>
              </a:solidFill>
            </a:rPr>
            <a:t>572,350,000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r>
            <a:rPr lang="sr-Cyrl-RS" dirty="0" smtClean="0">
              <a:solidFill>
                <a:schemeClr val="tx1"/>
              </a:solidFill>
            </a:rPr>
            <a:t>84,019,000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Издаци за нефин. им. и ос. Сред.</a:t>
          </a:r>
          <a:r>
            <a:rPr lang="sr-Cyrl-RS" dirty="0" smtClean="0">
              <a:solidFill>
                <a:schemeClr val="tx1"/>
              </a:solidFill>
            </a:rPr>
            <a:t>195,644,000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r>
            <a:rPr lang="sr-Cyrl-RS" dirty="0" smtClean="0"/>
            <a:t>Издаци за отплату главнице и набавку фин. им. </a:t>
          </a:r>
          <a:r>
            <a:rPr lang="sr-Cyrl-RS" dirty="0" smtClean="0">
              <a:solidFill>
                <a:schemeClr val="tx1"/>
              </a:solidFill>
            </a:rPr>
            <a:t>40,100,000</a:t>
          </a:r>
          <a:r>
            <a:rPr lang="sr-Cyrl-RS" dirty="0" smtClean="0"/>
            <a:t> динара</a:t>
          </a:r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r>
            <a:rPr lang="sr-Cyrl-RS" dirty="0" smtClean="0"/>
            <a:t>Отплата камата и трошкови задуживања </a:t>
          </a:r>
          <a:r>
            <a:rPr lang="sr-Cyrl-RS" dirty="0" smtClean="0">
              <a:solidFill>
                <a:schemeClr val="tx1"/>
              </a:solidFill>
            </a:rPr>
            <a:t>5,423,000</a:t>
          </a:r>
          <a:r>
            <a:rPr lang="sr-Cyrl-RS" dirty="0" smtClean="0"/>
            <a:t> динара</a:t>
          </a:r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r>
            <a:rPr lang="sr-Cyrl-RS" dirty="0" smtClean="0">
              <a:solidFill>
                <a:schemeClr val="tx1"/>
              </a:solidFill>
            </a:rPr>
            <a:t>264,621,000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Социјално осигурање  и заштита </a:t>
          </a:r>
          <a:r>
            <a:rPr lang="sr-Cyrl-RS" dirty="0" smtClean="0">
              <a:solidFill>
                <a:schemeClr val="tx1"/>
              </a:solidFill>
            </a:rPr>
            <a:t>30,349,000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r>
            <a:rPr lang="sr-Cyrl-RS" dirty="0" smtClean="0">
              <a:solidFill>
                <a:schemeClr val="tx1"/>
              </a:solidFill>
            </a:rPr>
            <a:t>188,124,000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dirty="0" smtClean="0">
              <a:solidFill>
                <a:schemeClr val="tx1"/>
              </a:solidFill>
            </a:rPr>
            <a:t>43,028,000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dirty="0" smtClean="0">
              <a:solidFill>
                <a:schemeClr val="tx1"/>
              </a:solidFill>
            </a:rPr>
            <a:t>14,000,000</a:t>
          </a:r>
          <a:endParaRPr lang="en-US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64985" custScaleY="151678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10" custScaleX="142880" custScaleY="13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10" custScaleX="135767" custScaleY="145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10" custScaleX="144493" custScaleY="137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10" custScaleX="150570" custScaleY="144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10" custScaleX="140395" custScaleY="144032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10" custScaleX="152151" custScaleY="142559" custRadScaleRad="82595" custRadScaleInc="-1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10" custScaleX="145373" custScaleY="138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10" custScaleX="149967" custScaleY="138549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5493B690-1BC0-4ECD-B286-3A321C6A263D}" type="pres">
      <dgm:prSet presAssocID="{C64FD589-26EA-483C-BB5E-C8324A82EAF5}" presName="node" presStyleLbl="node1" presStyleIdx="8" presStyleCnt="10" custScaleX="142565" custScaleY="139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25CA-A27D-4204-9BE5-912D6571C140}" type="pres">
      <dgm:prSet presAssocID="{C64FD589-26EA-483C-BB5E-C8324A82EAF5}" presName="dummy" presStyleCnt="0"/>
      <dgm:spPr/>
    </dgm:pt>
    <dgm:pt modelId="{C384311C-2B76-48B5-A2B3-3805BE5219A7}" type="pres">
      <dgm:prSet presAssocID="{46E45D53-1277-4C97-8E3B-323B4EBF62F5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6875DD34-47F4-4016-B365-24E0B879B8C5}" type="pres">
      <dgm:prSet presAssocID="{3641F520-BAF8-4BA4-A826-44FA753A5F4E}" presName="node" presStyleLbl="node1" presStyleIdx="9" presStyleCnt="10" custScaleX="133839" custScaleY="14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98684-2C59-4FDD-A840-07D477E4E95F}" type="pres">
      <dgm:prSet presAssocID="{3641F520-BAF8-4BA4-A826-44FA753A5F4E}" presName="dummy" presStyleCnt="0"/>
      <dgm:spPr/>
    </dgm:pt>
    <dgm:pt modelId="{4231C24A-FF14-438D-ADA8-F5DC8CE83EB3}" type="pres">
      <dgm:prSet presAssocID="{53B82682-8E0C-4903-98EA-36CBB0B8A63B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D5A26C81-B5CA-4FF9-85ED-60967857EFA6}" srcId="{9ED1A3B2-A381-4201-823D-E4B4F944886D}" destId="{3641F520-BAF8-4BA4-A826-44FA753A5F4E}" srcOrd="9" destOrd="0" parTransId="{31D6B297-275C-4FAC-A07E-4467512471AD}" sibTransId="{53B82682-8E0C-4903-98EA-36CBB0B8A63B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B6507D96-25C4-4121-9433-2A113978B784}" srcId="{9ED1A3B2-A381-4201-823D-E4B4F944886D}" destId="{C64FD589-26EA-483C-BB5E-C8324A82EAF5}" srcOrd="8" destOrd="0" parTransId="{1E312D33-14E1-4B2B-A210-2A735401CE1C}" sibTransId="{46E45D53-1277-4C97-8E3B-323B4EBF62F5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FFF773FA-FD47-4DB5-B27A-7393A9701565}" type="presOf" srcId="{C64FD589-26EA-483C-BB5E-C8324A82EAF5}" destId="{5493B690-1BC0-4ECD-B286-3A321C6A263D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4E6E6427-5348-4ECF-99CC-46CA5F3BDA5F}" srcId="{B1BE2A8E-285E-4C69-9BFF-CE48B252AA50}" destId="{7D1C9009-9B60-4C15-8E3B-F949FAB90776}" srcOrd="1" destOrd="0" parTransId="{E75197AC-E7B0-4C26-9D1F-47E47BE7CCEF}" sibTransId="{9D56A871-CE7A-4922-AAF9-9D95A29D1039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1ACEBF02-0846-4AE1-B1B0-25806D0FFB20}" type="presOf" srcId="{53B82682-8E0C-4903-98EA-36CBB0B8A63B}" destId="{4231C24A-FF14-438D-ADA8-F5DC8CE83EB3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DFE3AE5-6DA5-4440-A66F-1437FD4DC5D4}" srcId="{B1BE2A8E-285E-4C69-9BFF-CE48B252AA50}" destId="{343B6168-99DB-4C0C-9BE7-E54D7B80C5AD}" srcOrd="2" destOrd="0" parTransId="{6F98FC42-2370-4FD0-A627-0708511F7F32}" sibTransId="{95FBDDB6-4174-4619-B543-81DEF6B7716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51165F8B-EA78-41F1-81CC-93764E6FFA9B}" type="presOf" srcId="{46E45D53-1277-4C97-8E3B-323B4EBF62F5}" destId="{C384311C-2B76-48B5-A2B3-3805BE5219A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65CFC57D-FC20-4497-A4FF-7036CCF8C0A4}" type="presOf" srcId="{3641F520-BAF8-4BA4-A826-44FA753A5F4E}" destId="{6875DD34-47F4-4016-B365-24E0B879B8C5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  <dgm:cxn modelId="{9C13903C-AEC3-4161-BF89-17BA66F5607F}" type="presParOf" srcId="{F4B68BA8-694B-4B7F-8215-68903FFCD2D7}" destId="{5493B690-1BC0-4ECD-B286-3A321C6A263D}" srcOrd="25" destOrd="0" presId="urn:microsoft.com/office/officeart/2005/8/layout/radial6"/>
    <dgm:cxn modelId="{A2D4BDEA-7997-4004-8CBC-1EAC61634588}" type="presParOf" srcId="{F4B68BA8-694B-4B7F-8215-68903FFCD2D7}" destId="{3B2125CA-A27D-4204-9BE5-912D6571C140}" srcOrd="26" destOrd="0" presId="urn:microsoft.com/office/officeart/2005/8/layout/radial6"/>
    <dgm:cxn modelId="{12736BE3-CD48-4BF1-A399-9C57AE2FEB0D}" type="presParOf" srcId="{F4B68BA8-694B-4B7F-8215-68903FFCD2D7}" destId="{C384311C-2B76-48B5-A2B3-3805BE5219A7}" srcOrd="27" destOrd="0" presId="urn:microsoft.com/office/officeart/2005/8/layout/radial6"/>
    <dgm:cxn modelId="{796B8382-CEF4-4F91-95C7-5F12AF065470}" type="presParOf" srcId="{F4B68BA8-694B-4B7F-8215-68903FFCD2D7}" destId="{6875DD34-47F4-4016-B365-24E0B879B8C5}" srcOrd="28" destOrd="0" presId="urn:microsoft.com/office/officeart/2005/8/layout/radial6"/>
    <dgm:cxn modelId="{111753F3-88B6-4C89-834F-ACDD16EB72DB}" type="presParOf" srcId="{F4B68BA8-694B-4B7F-8215-68903FFCD2D7}" destId="{36C98684-2C59-4FDD-A840-07D477E4E95F}" srcOrd="29" destOrd="0" presId="urn:microsoft.com/office/officeart/2005/8/layout/radial6"/>
    <dgm:cxn modelId="{BF8B79AD-3F52-4B11-924B-38D04BBFAF17}" type="presParOf" srcId="{F4B68BA8-694B-4B7F-8215-68903FFCD2D7}" destId="{4231C24A-FF14-438D-ADA8-F5DC8CE83EB3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91800" y="303802"/>
          <a:ext cx="3277819" cy="327774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391800" y="303802"/>
        <a:ext cx="3277819" cy="327774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-120061" y="656851"/>
        <a:ext cx="2063988" cy="1735191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4883476" y="231535"/>
        <a:ext cx="1332585" cy="133215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5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5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5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5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 rot="16200000"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2018.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489" y="251456"/>
          <a:ext cx="1867333" cy="1249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Средства из буџета општине </a:t>
          </a:r>
          <a:r>
            <a:rPr lang="sr-Cyrl-RS" sz="900" kern="1200" dirty="0" smtClean="0">
              <a:solidFill>
                <a:schemeClr val="tx1"/>
              </a:solidFill>
            </a:rPr>
            <a:t>(</a:t>
          </a:r>
          <a:r>
            <a:rPr lang="en-US" sz="900" kern="1200" dirty="0" smtClean="0">
              <a:solidFill>
                <a:schemeClr val="tx1"/>
              </a:solidFill>
            </a:rPr>
            <a:t>1</a:t>
          </a:r>
          <a:r>
            <a:rPr lang="sr-Cyrl-RS" sz="900" kern="1200" dirty="0" smtClean="0">
              <a:solidFill>
                <a:schemeClr val="tx1"/>
              </a:solidFill>
            </a:rPr>
            <a:t>.202.</a:t>
          </a:r>
          <a:r>
            <a:rPr lang="en-US" sz="900" kern="1200" dirty="0" smtClean="0">
              <a:solidFill>
                <a:schemeClr val="tx1"/>
              </a:solidFill>
            </a:rPr>
            <a:t>658</a:t>
          </a:r>
          <a:r>
            <a:rPr lang="sr-Cyrl-RS" sz="900" kern="1200" dirty="0" smtClean="0">
              <a:solidFill>
                <a:schemeClr val="tx1"/>
              </a:solidFill>
            </a:rPr>
            <a:t>.</a:t>
          </a:r>
          <a:r>
            <a:rPr lang="en-US" sz="900" kern="1200" dirty="0" smtClean="0">
              <a:solidFill>
                <a:schemeClr val="tx1"/>
              </a:solidFill>
            </a:rPr>
            <a:t>000</a:t>
          </a:r>
          <a:r>
            <a:rPr lang="sr-Cyrl-RS" sz="900" kern="1200" dirty="0" smtClean="0">
              <a:solidFill>
                <a:schemeClr val="tx1"/>
              </a:solidFill>
            </a:rPr>
            <a:t>,00)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1489" y="251456"/>
        <a:ext cx="1867333" cy="1249838"/>
      </dsp:txXfrm>
    </dsp:sp>
    <dsp:sp modelId="{98F3E7AB-6934-48FA-B82F-FBEAF1B2375D}">
      <dsp:nvSpPr>
        <dsp:cNvPr id="0" name=""/>
        <dsp:cNvSpPr/>
      </dsp:nvSpPr>
      <dsp:spPr>
        <a:xfrm>
          <a:off x="1944216" y="488905"/>
          <a:ext cx="724906" cy="72490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944216" y="488905"/>
        <a:ext cx="724906" cy="724906"/>
      </dsp:txXfrm>
    </dsp:sp>
    <dsp:sp modelId="{2F60A798-586E-4E47-B649-25F047F36835}">
      <dsp:nvSpPr>
        <dsp:cNvPr id="0" name=""/>
        <dsp:cNvSpPr/>
      </dsp:nvSpPr>
      <dsp:spPr>
        <a:xfrm>
          <a:off x="2796702" y="271941"/>
          <a:ext cx="1770033" cy="1208868"/>
        </a:xfrm>
        <a:prstGeom prst="ellipse">
          <a:avLst/>
        </a:prstGeom>
        <a:solidFill>
          <a:schemeClr val="accent4">
            <a:hueOff val="70833"/>
            <a:satOff val="-11829"/>
            <a:lumOff val="-4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Пренета средства из ранијих година</a:t>
          </a:r>
          <a:r>
            <a:rPr lang="sr-Cyrl-RS" sz="900" kern="1200" dirty="0">
              <a:solidFill>
                <a:srgbClr val="FF0000"/>
              </a:solidFill>
            </a:rPr>
            <a:t> </a:t>
          </a:r>
          <a:r>
            <a:rPr lang="sr-Cyrl-RS" sz="900" kern="1200" dirty="0" smtClean="0">
              <a:solidFill>
                <a:srgbClr val="FF0000"/>
              </a:solidFill>
            </a:rPr>
            <a:t> </a:t>
          </a:r>
          <a:r>
            <a:rPr lang="sr-Cyrl-RS" sz="900" kern="1200" dirty="0" smtClean="0">
              <a:solidFill>
                <a:schemeClr val="tx1"/>
              </a:solidFill>
            </a:rPr>
            <a:t>(235.000.000,00)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796702" y="271941"/>
        <a:ext cx="1770033" cy="1208868"/>
      </dsp:txXfrm>
    </dsp:sp>
    <dsp:sp modelId="{41F09F99-3DCC-47E4-9188-F7D103A1F6E3}">
      <dsp:nvSpPr>
        <dsp:cNvPr id="0" name=""/>
        <dsp:cNvSpPr/>
      </dsp:nvSpPr>
      <dsp:spPr>
        <a:xfrm>
          <a:off x="4668222" y="513922"/>
          <a:ext cx="724906" cy="724906"/>
        </a:xfrm>
        <a:prstGeom prst="mathEqual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668222" y="513922"/>
        <a:ext cx="724906" cy="724906"/>
      </dsp:txXfrm>
    </dsp:sp>
    <dsp:sp modelId="{6C1FFF0F-B1A4-4C41-B9D3-30452A0DFA4B}">
      <dsp:nvSpPr>
        <dsp:cNvPr id="0" name=""/>
        <dsp:cNvSpPr/>
      </dsp:nvSpPr>
      <dsp:spPr>
        <a:xfrm>
          <a:off x="5472608" y="272884"/>
          <a:ext cx="1848710" cy="1184958"/>
        </a:xfrm>
        <a:prstGeom prst="ellipse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900" kern="1200" dirty="0" smtClean="0">
              <a:solidFill>
                <a:schemeClr val="tx1"/>
              </a:solidFill>
            </a:rPr>
            <a:t>(</a:t>
          </a:r>
          <a:r>
            <a:rPr lang="en-US" sz="900" kern="1200" dirty="0" smtClean="0">
              <a:solidFill>
                <a:schemeClr val="tx1"/>
              </a:solidFill>
            </a:rPr>
            <a:t>1</a:t>
          </a:r>
          <a:r>
            <a:rPr lang="sr-Cyrl-RS" sz="900" kern="1200" dirty="0" smtClean="0">
              <a:solidFill>
                <a:schemeClr val="tx1"/>
              </a:solidFill>
            </a:rPr>
            <a:t>.</a:t>
          </a:r>
          <a:r>
            <a:rPr lang="en-US" sz="900" kern="1200" dirty="0" smtClean="0">
              <a:solidFill>
                <a:schemeClr val="tx1"/>
              </a:solidFill>
            </a:rPr>
            <a:t>437</a:t>
          </a:r>
          <a:r>
            <a:rPr lang="sr-Cyrl-RS" sz="900" kern="1200" dirty="0" smtClean="0">
              <a:solidFill>
                <a:schemeClr val="tx1"/>
              </a:solidFill>
            </a:rPr>
            <a:t>.</a:t>
          </a:r>
          <a:r>
            <a:rPr lang="en-US" sz="900" kern="1200" dirty="0" smtClean="0">
              <a:solidFill>
                <a:schemeClr val="tx1"/>
              </a:solidFill>
            </a:rPr>
            <a:t>658</a:t>
          </a:r>
          <a:r>
            <a:rPr lang="sr-Cyrl-RS" sz="900" kern="1200" dirty="0" smtClean="0">
              <a:solidFill>
                <a:schemeClr val="tx1"/>
              </a:solidFill>
            </a:rPr>
            <a:t>.</a:t>
          </a:r>
          <a:r>
            <a:rPr lang="en-US" sz="900" kern="1200" dirty="0" smtClean="0">
              <a:solidFill>
                <a:schemeClr val="tx1"/>
              </a:solidFill>
            </a:rPr>
            <a:t>000</a:t>
          </a:r>
          <a:r>
            <a:rPr lang="sr-Cyrl-RS" sz="900" kern="1200" dirty="0" smtClean="0">
              <a:solidFill>
                <a:schemeClr val="tx1"/>
              </a:solidFill>
            </a:rPr>
            <a:t>,00)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472608" y="272884"/>
        <a:ext cx="1848710" cy="11849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1893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1893"/>
        <a:ext cx="2124745" cy="504900"/>
      </dsp:txXfrm>
    </dsp:sp>
    <dsp:sp modelId="{02385D1D-92EB-445D-B736-940004751C79}">
      <dsp:nvSpPr>
        <dsp:cNvPr id="0" name=""/>
        <dsp:cNvSpPr/>
      </dsp:nvSpPr>
      <dsp:spPr>
        <a:xfrm>
          <a:off x="2128898" y="21893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1893"/>
          <a:ext cx="5779306" cy="504900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1893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78846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978846"/>
        <a:ext cx="2124745" cy="504900"/>
      </dsp:txXfrm>
    </dsp:sp>
    <dsp:sp modelId="{0E930D30-96BC-4D43-B65A-EE88C46DBE48}">
      <dsp:nvSpPr>
        <dsp:cNvPr id="0" name=""/>
        <dsp:cNvSpPr/>
      </dsp:nvSpPr>
      <dsp:spPr>
        <a:xfrm>
          <a:off x="2128898" y="584393"/>
          <a:ext cx="424949" cy="1293806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584393"/>
          <a:ext cx="5779306" cy="129380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584393"/>
        <a:ext cx="5779306" cy="1293806"/>
      </dsp:txXfrm>
    </dsp:sp>
    <dsp:sp modelId="{CCB8139E-CA19-491D-9FCD-6BF28923C725}">
      <dsp:nvSpPr>
        <dsp:cNvPr id="0" name=""/>
        <dsp:cNvSpPr/>
      </dsp:nvSpPr>
      <dsp:spPr>
        <a:xfrm>
          <a:off x="4153" y="2030468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030468"/>
        <a:ext cx="2124745" cy="504900"/>
      </dsp:txXfrm>
    </dsp:sp>
    <dsp:sp modelId="{14D1633C-A097-4A5A-8269-B04E98857E56}">
      <dsp:nvSpPr>
        <dsp:cNvPr id="0" name=""/>
        <dsp:cNvSpPr/>
      </dsp:nvSpPr>
      <dsp:spPr>
        <a:xfrm>
          <a:off x="2128898" y="1935799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35799"/>
          <a:ext cx="5779306" cy="69423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35799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687637"/>
          <a:ext cx="2124745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687637"/>
        <a:ext cx="2124745" cy="930600"/>
      </dsp:txXfrm>
    </dsp:sp>
    <dsp:sp modelId="{435AB433-2559-485A-A03D-C32F36288071}">
      <dsp:nvSpPr>
        <dsp:cNvPr id="0" name=""/>
        <dsp:cNvSpPr/>
      </dsp:nvSpPr>
      <dsp:spPr>
        <a:xfrm>
          <a:off x="2128898" y="2687637"/>
          <a:ext cx="424949" cy="9306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687637"/>
          <a:ext cx="5779306" cy="930600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687637"/>
        <a:ext cx="5779306" cy="930600"/>
      </dsp:txXfrm>
    </dsp:sp>
    <dsp:sp modelId="{EFAACCF6-3A6A-4536-89B0-F0A7C44F6BE1}">
      <dsp:nvSpPr>
        <dsp:cNvPr id="0" name=""/>
        <dsp:cNvSpPr/>
      </dsp:nvSpPr>
      <dsp:spPr>
        <a:xfrm>
          <a:off x="4153" y="3675837"/>
          <a:ext cx="2124745" cy="11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675837"/>
        <a:ext cx="2124745" cy="1128600"/>
      </dsp:txXfrm>
    </dsp:sp>
    <dsp:sp modelId="{6497CA82-45EE-4BD1-AEB4-CC3961FBFB74}">
      <dsp:nvSpPr>
        <dsp:cNvPr id="0" name=""/>
        <dsp:cNvSpPr/>
      </dsp:nvSpPr>
      <dsp:spPr>
        <a:xfrm>
          <a:off x="2128898" y="3675837"/>
          <a:ext cx="424949" cy="11286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75837"/>
          <a:ext cx="5779306" cy="11286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75837"/>
        <a:ext cx="5779306" cy="1128600"/>
      </dsp:txXfrm>
    </dsp:sp>
    <dsp:sp modelId="{939B76D1-BB33-4E50-9ECD-839FB5787B95}">
      <dsp:nvSpPr>
        <dsp:cNvPr id="0" name=""/>
        <dsp:cNvSpPr/>
      </dsp:nvSpPr>
      <dsp:spPr>
        <a:xfrm>
          <a:off x="4153" y="4862037"/>
          <a:ext cx="2124745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62037"/>
        <a:ext cx="2124745" cy="712800"/>
      </dsp:txXfrm>
    </dsp:sp>
    <dsp:sp modelId="{7845F59F-6101-48DE-ABCC-EC5351843F5B}">
      <dsp:nvSpPr>
        <dsp:cNvPr id="0" name=""/>
        <dsp:cNvSpPr/>
      </dsp:nvSpPr>
      <dsp:spPr>
        <a:xfrm>
          <a:off x="2128898" y="4862037"/>
          <a:ext cx="424949" cy="7128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62037"/>
          <a:ext cx="5779306" cy="7128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62037"/>
        <a:ext cx="5779306" cy="712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Укупни буџетски приходи и </a:t>
          </a:r>
          <a:r>
            <a:rPr lang="sr-Cyrl-RS" sz="2200" kern="1200" dirty="0" smtClean="0"/>
            <a:t>примања 1.202.658.000 </a:t>
          </a:r>
          <a:r>
            <a:rPr lang="sr-Cyrl-RS" sz="2200" kern="1200" dirty="0"/>
            <a:t>динара</a:t>
          </a:r>
          <a:endParaRPr lang="en-US" sz="2200" kern="1200" dirty="0"/>
        </a:p>
      </dsp:txBody>
      <dsp:txXfrm>
        <a:off x="1998781" y="1069517"/>
        <a:ext cx="2664411" cy="2664411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"/>
                <a:satOff val="-120"/>
                <a:lumOff val="781"/>
                <a:alphaOff val="5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2"/>
                <a:satOff val="-120"/>
                <a:lumOff val="781"/>
                <a:alphaOff val="5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2"/>
                <a:satOff val="-120"/>
                <a:lumOff val="781"/>
                <a:alphaOff val="5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2"/>
              <a:satOff val="-120"/>
              <a:lumOff val="781"/>
              <a:alphaOff val="5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>
              <a:solidFill>
                <a:schemeClr val="tx1"/>
              </a:solidFill>
            </a:rPr>
            <a:t>696.072.000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664884" y="475"/>
        <a:ext cx="1332205" cy="1332205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"/>
                <a:satOff val="-240"/>
                <a:lumOff val="1562"/>
                <a:alphaOff val="10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3"/>
                <a:satOff val="-240"/>
                <a:lumOff val="1562"/>
                <a:alphaOff val="10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3"/>
                <a:satOff val="-240"/>
                <a:lumOff val="1562"/>
                <a:alphaOff val="1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3"/>
              <a:satOff val="-240"/>
              <a:lumOff val="1562"/>
              <a:alphaOff val="10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 349.481.000 динара</a:t>
          </a:r>
          <a:endParaRPr lang="en-US" sz="1000" kern="1200" dirty="0"/>
        </a:p>
      </dsp:txBody>
      <dsp:txXfrm>
        <a:off x="4167563" y="868047"/>
        <a:ext cx="1332205" cy="1332205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"/>
                <a:satOff val="-361"/>
                <a:lumOff val="2342"/>
                <a:alphaOff val="15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5"/>
                <a:satOff val="-361"/>
                <a:lumOff val="2342"/>
                <a:alphaOff val="15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5"/>
                <a:satOff val="-361"/>
                <a:lumOff val="2342"/>
                <a:alphaOff val="15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5"/>
              <a:satOff val="-361"/>
              <a:lumOff val="2342"/>
              <a:alphaOff val="15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</a:t>
          </a:r>
          <a:r>
            <a:rPr lang="sr-Cyrl-RS" sz="1000" kern="1200" dirty="0" smtClean="0"/>
            <a:t>111.305.000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180089" y="2589143"/>
        <a:ext cx="1332205" cy="1332205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7"/>
                <a:satOff val="-481"/>
                <a:lumOff val="3123"/>
                <a:alphaOff val="20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7"/>
                <a:satOff val="-481"/>
                <a:lumOff val="3123"/>
                <a:alphaOff val="20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7"/>
                <a:satOff val="-481"/>
                <a:lumOff val="3123"/>
                <a:alphaOff val="2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7"/>
              <a:satOff val="-481"/>
              <a:lumOff val="3123"/>
              <a:alphaOff val="20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</a:t>
          </a:r>
          <a:r>
            <a:rPr lang="sr-Cyrl-RS" sz="1000" kern="1200" dirty="0" smtClean="0"/>
            <a:t>45.800.000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664884" y="3470764"/>
        <a:ext cx="1332205" cy="1332205"/>
      </dsp:txXfrm>
    </dsp:sp>
    <dsp:sp modelId="{91CFC9CD-FF79-40EF-A271-A8DBB0423AC2}">
      <dsp:nvSpPr>
        <dsp:cNvPr id="0" name=""/>
        <dsp:cNvSpPr/>
      </dsp:nvSpPr>
      <dsp:spPr>
        <a:xfrm>
          <a:off x="1026731" y="2659440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8"/>
                <a:satOff val="-601"/>
                <a:lumOff val="3904"/>
                <a:alphaOff val="25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8"/>
                <a:satOff val="-601"/>
                <a:lumOff val="3904"/>
                <a:alphaOff val="25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8"/>
                <a:satOff val="-601"/>
                <a:lumOff val="3904"/>
                <a:alphaOff val="25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8"/>
              <a:satOff val="-601"/>
              <a:lumOff val="3904"/>
              <a:alphaOff val="25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</a:t>
          </a:r>
          <a:r>
            <a:rPr lang="sr-Cyrl-RS" sz="1000" kern="1200" dirty="0" smtClean="0"/>
            <a:t> 0 динара</a:t>
          </a:r>
          <a:endParaRPr lang="en-US" sz="1000" kern="1200" dirty="0"/>
        </a:p>
      </dsp:txBody>
      <dsp:txXfrm>
        <a:off x="1026731" y="2659440"/>
        <a:ext cx="1332205" cy="1332205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"/>
                <a:satOff val="-721"/>
                <a:lumOff val="4685"/>
                <a:alphaOff val="30000"/>
                <a:tint val="43000"/>
                <a:satMod val="165000"/>
              </a:schemeClr>
            </a:gs>
            <a:gs pos="55000">
              <a:schemeClr val="accent4">
                <a:shade val="80000"/>
                <a:alpha val="50000"/>
                <a:hueOff val="-10"/>
                <a:satOff val="-721"/>
                <a:lumOff val="4685"/>
                <a:alphaOff val="30000"/>
                <a:tint val="83000"/>
                <a:satMod val="155000"/>
              </a:schemeClr>
            </a:gs>
            <a:gs pos="100000">
              <a:schemeClr val="accent4">
                <a:shade val="80000"/>
                <a:alpha val="50000"/>
                <a:hueOff val="-10"/>
                <a:satOff val="-721"/>
                <a:lumOff val="4685"/>
                <a:alphaOff val="3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hade val="80000"/>
              <a:alpha val="50000"/>
              <a:hueOff val="-10"/>
              <a:satOff val="-721"/>
              <a:lumOff val="4685"/>
              <a:alphaOff val="3000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</a:t>
          </a:r>
          <a:r>
            <a:rPr lang="sr-Cyrl-RS" sz="1000" kern="1200" dirty="0" smtClean="0"/>
            <a:t>година 235.000.000 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162204" y="868047"/>
        <a:ext cx="1332205" cy="13322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09854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Расходи за запослене</a:t>
          </a:r>
          <a:endParaRPr lang="en-US" sz="1600" b="1" kern="1200" dirty="0"/>
        </a:p>
      </dsp:txBody>
      <dsp:txXfrm>
        <a:off x="0" y="109854"/>
        <a:ext cx="2055390" cy="504900"/>
      </dsp:txXfrm>
    </dsp:sp>
    <dsp:sp modelId="{02385D1D-92EB-445D-B736-940004751C79}">
      <dsp:nvSpPr>
        <dsp:cNvPr id="0" name=""/>
        <dsp:cNvSpPr/>
      </dsp:nvSpPr>
      <dsp:spPr>
        <a:xfrm>
          <a:off x="2055390" y="109854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109854"/>
          <a:ext cx="5590663" cy="504900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109854"/>
        <a:ext cx="5590663" cy="504900"/>
      </dsp:txXfrm>
    </dsp:sp>
    <dsp:sp modelId="{F40D94EA-52E0-4740-A924-EAF350BDF213}">
      <dsp:nvSpPr>
        <dsp:cNvPr id="0" name=""/>
        <dsp:cNvSpPr/>
      </dsp:nvSpPr>
      <dsp:spPr>
        <a:xfrm>
          <a:off x="0" y="751245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Коришћење роба и услуга </a:t>
          </a:r>
          <a:endParaRPr lang="en-US" sz="1600" kern="1200" dirty="0"/>
        </a:p>
      </dsp:txBody>
      <dsp:txXfrm>
        <a:off x="0" y="751245"/>
        <a:ext cx="2055390" cy="504900"/>
      </dsp:txXfrm>
    </dsp:sp>
    <dsp:sp modelId="{0E930D30-96BC-4D43-B65A-EE88C46DBE48}">
      <dsp:nvSpPr>
        <dsp:cNvPr id="0" name=""/>
        <dsp:cNvSpPr/>
      </dsp:nvSpPr>
      <dsp:spPr>
        <a:xfrm>
          <a:off x="2055390" y="672354"/>
          <a:ext cx="411078" cy="662681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72354"/>
          <a:ext cx="5590663" cy="662681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72354"/>
        <a:ext cx="5590663" cy="662681"/>
      </dsp:txXfrm>
    </dsp:sp>
    <dsp:sp modelId="{CCB8139E-CA19-491D-9FCD-6BF28923C725}">
      <dsp:nvSpPr>
        <dsp:cNvPr id="0" name=""/>
        <dsp:cNvSpPr/>
      </dsp:nvSpPr>
      <dsp:spPr>
        <a:xfrm>
          <a:off x="0" y="1558306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Дотације и трансфери</a:t>
          </a:r>
          <a:endParaRPr lang="en-US" sz="1600" b="1" kern="1200" dirty="0"/>
        </a:p>
      </dsp:txBody>
      <dsp:txXfrm>
        <a:off x="0" y="1558306"/>
        <a:ext cx="2055390" cy="504900"/>
      </dsp:txXfrm>
    </dsp:sp>
    <dsp:sp modelId="{14D1633C-A097-4A5A-8269-B04E98857E56}">
      <dsp:nvSpPr>
        <dsp:cNvPr id="0" name=""/>
        <dsp:cNvSpPr/>
      </dsp:nvSpPr>
      <dsp:spPr>
        <a:xfrm>
          <a:off x="2055390" y="1392635"/>
          <a:ext cx="411078" cy="83624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92635"/>
          <a:ext cx="5590663" cy="836240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92635"/>
        <a:ext cx="5590663" cy="836240"/>
      </dsp:txXfrm>
    </dsp:sp>
    <dsp:sp modelId="{9312B733-3AEB-49F6-8245-08553BA2949B}">
      <dsp:nvSpPr>
        <dsp:cNvPr id="0" name=""/>
        <dsp:cNvSpPr/>
      </dsp:nvSpPr>
      <dsp:spPr>
        <a:xfrm>
          <a:off x="0" y="2365676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Остали расходи</a:t>
          </a:r>
          <a:endParaRPr lang="en-US" sz="1600" b="1" kern="1200" dirty="0"/>
        </a:p>
      </dsp:txBody>
      <dsp:txXfrm>
        <a:off x="0" y="2365676"/>
        <a:ext cx="2055390" cy="316800"/>
      </dsp:txXfrm>
    </dsp:sp>
    <dsp:sp modelId="{435AB433-2559-485A-A03D-C32F36288071}">
      <dsp:nvSpPr>
        <dsp:cNvPr id="0" name=""/>
        <dsp:cNvSpPr/>
      </dsp:nvSpPr>
      <dsp:spPr>
        <a:xfrm>
          <a:off x="2055390" y="2286476"/>
          <a:ext cx="411078" cy="475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86476"/>
          <a:ext cx="5590663" cy="4752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86476"/>
        <a:ext cx="5590663" cy="475200"/>
      </dsp:txXfrm>
    </dsp:sp>
    <dsp:sp modelId="{EFAACCF6-3A6A-4536-89B0-F0A7C44F6BE1}">
      <dsp:nvSpPr>
        <dsp:cNvPr id="0" name=""/>
        <dsp:cNvSpPr/>
      </dsp:nvSpPr>
      <dsp:spPr>
        <a:xfrm>
          <a:off x="0" y="2898476"/>
          <a:ext cx="205739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Субвенције</a:t>
          </a:r>
          <a:endParaRPr lang="en-US" sz="1600" b="1" kern="1200" dirty="0"/>
        </a:p>
      </dsp:txBody>
      <dsp:txXfrm>
        <a:off x="0" y="2898476"/>
        <a:ext cx="2057399" cy="316800"/>
      </dsp:txXfrm>
    </dsp:sp>
    <dsp:sp modelId="{6497CA82-45EE-4BD1-AEB4-CC3961FBFB74}">
      <dsp:nvSpPr>
        <dsp:cNvPr id="0" name=""/>
        <dsp:cNvSpPr/>
      </dsp:nvSpPr>
      <dsp:spPr>
        <a:xfrm>
          <a:off x="2057399" y="2819276"/>
          <a:ext cx="411479" cy="475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19276"/>
          <a:ext cx="5596128" cy="4752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19276"/>
        <a:ext cx="5596128" cy="475200"/>
      </dsp:txXfrm>
    </dsp:sp>
    <dsp:sp modelId="{939B76D1-BB33-4E50-9ECD-839FB5787B95}">
      <dsp:nvSpPr>
        <dsp:cNvPr id="0" name=""/>
        <dsp:cNvSpPr/>
      </dsp:nvSpPr>
      <dsp:spPr>
        <a:xfrm>
          <a:off x="0" y="3352076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Социјална заштита</a:t>
          </a:r>
          <a:endParaRPr lang="en-US" sz="1600" b="1" kern="1200" dirty="0"/>
        </a:p>
      </dsp:txBody>
      <dsp:txXfrm>
        <a:off x="0" y="3352076"/>
        <a:ext cx="2055390" cy="504900"/>
      </dsp:txXfrm>
    </dsp:sp>
    <dsp:sp modelId="{7845F59F-6101-48DE-ABCC-EC5351843F5B}">
      <dsp:nvSpPr>
        <dsp:cNvPr id="0" name=""/>
        <dsp:cNvSpPr/>
      </dsp:nvSpPr>
      <dsp:spPr>
        <a:xfrm>
          <a:off x="2055390" y="3352076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52076"/>
          <a:ext cx="5590663" cy="5049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52076"/>
        <a:ext cx="5590663" cy="504900"/>
      </dsp:txXfrm>
    </dsp:sp>
    <dsp:sp modelId="{B471A916-B6F4-4017-A447-E2C98CEE19B9}">
      <dsp:nvSpPr>
        <dsp:cNvPr id="0" name=""/>
        <dsp:cNvSpPr/>
      </dsp:nvSpPr>
      <dsp:spPr>
        <a:xfrm>
          <a:off x="0" y="4040801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Буџетска резерва</a:t>
          </a:r>
          <a:endParaRPr lang="en-US" sz="1600" b="1" kern="1200" dirty="0"/>
        </a:p>
      </dsp:txBody>
      <dsp:txXfrm>
        <a:off x="0" y="4040801"/>
        <a:ext cx="2055390" cy="504900"/>
      </dsp:txXfrm>
    </dsp:sp>
    <dsp:sp modelId="{7F976215-9D17-4223-A92A-D3302071B429}">
      <dsp:nvSpPr>
        <dsp:cNvPr id="0" name=""/>
        <dsp:cNvSpPr/>
      </dsp:nvSpPr>
      <dsp:spPr>
        <a:xfrm>
          <a:off x="2055390" y="3914576"/>
          <a:ext cx="411078" cy="7573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14576"/>
          <a:ext cx="5590663" cy="75735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/>
            <a:t>Буџетска резерва </a:t>
          </a:r>
          <a:r>
            <a:rPr lang="sr-Cyrl-RS" sz="16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600" kern="1200" dirty="0"/>
        </a:p>
      </dsp:txBody>
      <dsp:txXfrm>
        <a:off x="2630900" y="3914576"/>
        <a:ext cx="5590663" cy="757350"/>
      </dsp:txXfrm>
    </dsp:sp>
    <dsp:sp modelId="{320B77C6-F8A0-4CEB-8B55-79E4A1BAF9E9}">
      <dsp:nvSpPr>
        <dsp:cNvPr id="0" name=""/>
        <dsp:cNvSpPr/>
      </dsp:nvSpPr>
      <dsp:spPr>
        <a:xfrm>
          <a:off x="0" y="4855751"/>
          <a:ext cx="2055390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Капитални издаци</a:t>
          </a:r>
          <a:endParaRPr lang="en-US" sz="1600" b="1" kern="1200" dirty="0"/>
        </a:p>
      </dsp:txBody>
      <dsp:txXfrm>
        <a:off x="0" y="4855751"/>
        <a:ext cx="2055390" cy="504900"/>
      </dsp:txXfrm>
    </dsp:sp>
    <dsp:sp modelId="{803A06C6-F698-48F4-A91D-0B2B17EECBA4}">
      <dsp:nvSpPr>
        <dsp:cNvPr id="0" name=""/>
        <dsp:cNvSpPr/>
      </dsp:nvSpPr>
      <dsp:spPr>
        <a:xfrm>
          <a:off x="2055390" y="4729526"/>
          <a:ext cx="411078" cy="7573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29526"/>
          <a:ext cx="5590663" cy="75735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/>
            <a:t>Капитални издаци </a:t>
          </a:r>
          <a:r>
            <a:rPr lang="sr-Cyrl-RS" sz="16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600" kern="1200" dirty="0"/>
        </a:p>
      </dsp:txBody>
      <dsp:txXfrm>
        <a:off x="2630900" y="4729526"/>
        <a:ext cx="5590663" cy="7573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1C24A-FF14-438D-ADA8-F5DC8CE83EB3}">
      <dsp:nvSpPr>
        <dsp:cNvPr id="0" name=""/>
        <dsp:cNvSpPr/>
      </dsp:nvSpPr>
      <dsp:spPr>
        <a:xfrm>
          <a:off x="1994886" y="365753"/>
          <a:ext cx="4216701" cy="4216701"/>
        </a:xfrm>
        <a:prstGeom prst="blockArc">
          <a:avLst>
            <a:gd name="adj1" fmla="val 14040000"/>
            <a:gd name="adj2" fmla="val 16200000"/>
            <a:gd name="adj3" fmla="val 276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311C-2B76-48B5-A2B3-3805BE5219A7}">
      <dsp:nvSpPr>
        <dsp:cNvPr id="0" name=""/>
        <dsp:cNvSpPr/>
      </dsp:nvSpPr>
      <dsp:spPr>
        <a:xfrm>
          <a:off x="1994886" y="365753"/>
          <a:ext cx="4216701" cy="4216701"/>
        </a:xfrm>
        <a:prstGeom prst="blockArc">
          <a:avLst>
            <a:gd name="adj1" fmla="val 11880000"/>
            <a:gd name="adj2" fmla="val 14040000"/>
            <a:gd name="adj3" fmla="val 2760"/>
          </a:avLst>
        </a:prstGeom>
        <a:solidFill>
          <a:schemeClr val="accent3">
            <a:hueOff val="-14701576"/>
            <a:satOff val="23842"/>
            <a:lumOff val="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052099" y="151355"/>
          <a:ext cx="4216701" cy="4216701"/>
        </a:xfrm>
        <a:prstGeom prst="blockArc">
          <a:avLst>
            <a:gd name="adj1" fmla="val 9248568"/>
            <a:gd name="adj2" fmla="val 11512946"/>
            <a:gd name="adj3" fmla="val 2760"/>
          </a:avLst>
        </a:prstGeom>
        <a:solidFill>
          <a:schemeClr val="accent3">
            <a:hueOff val="-12863879"/>
            <a:satOff val="20862"/>
            <a:lumOff val="1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191515" y="527921"/>
          <a:ext cx="4216701" cy="4216701"/>
        </a:xfrm>
        <a:prstGeom prst="blockArc">
          <a:avLst>
            <a:gd name="adj1" fmla="val 7981662"/>
            <a:gd name="adj2" fmla="val 9913501"/>
            <a:gd name="adj3" fmla="val 2760"/>
          </a:avLst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1458274" y="84915"/>
          <a:ext cx="4216701" cy="4216701"/>
        </a:xfrm>
        <a:prstGeom prst="blockArc">
          <a:avLst>
            <a:gd name="adj1" fmla="val 4434179"/>
            <a:gd name="adj2" fmla="val 6555058"/>
            <a:gd name="adj3" fmla="val 2760"/>
          </a:avLst>
        </a:prstGeom>
        <a:solidFill>
          <a:schemeClr val="accent3">
            <a:hueOff val="-9188485"/>
            <a:satOff val="14901"/>
            <a:lumOff val="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514444" y="59478"/>
          <a:ext cx="4216701" cy="4216701"/>
        </a:xfrm>
        <a:prstGeom prst="blockArc">
          <a:avLst>
            <a:gd name="adj1" fmla="val 4203741"/>
            <a:gd name="adj2" fmla="val 6200263"/>
            <a:gd name="adj3" fmla="val 2760"/>
          </a:avLst>
        </a:prstGeom>
        <a:solidFill>
          <a:schemeClr val="accent3">
            <a:hueOff val="-7350788"/>
            <a:satOff val="11921"/>
            <a:lumOff val="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007813" y="327252"/>
          <a:ext cx="4216701" cy="4216701"/>
        </a:xfrm>
        <a:prstGeom prst="blockArc">
          <a:avLst>
            <a:gd name="adj1" fmla="val 1147149"/>
            <a:gd name="adj2" fmla="val 3253275"/>
            <a:gd name="adj3" fmla="val 2760"/>
          </a:avLst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1994886" y="365753"/>
          <a:ext cx="4216701" cy="4216701"/>
        </a:xfrm>
        <a:prstGeom prst="blockArc">
          <a:avLst>
            <a:gd name="adj1" fmla="val 20520000"/>
            <a:gd name="adj2" fmla="val 1080000"/>
            <a:gd name="adj3" fmla="val 2760"/>
          </a:avLst>
        </a:prstGeom>
        <a:solidFill>
          <a:schemeClr val="accent3">
            <a:hueOff val="-3675394"/>
            <a:satOff val="5960"/>
            <a:lumOff val="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1994886" y="365753"/>
          <a:ext cx="4216701" cy="4216701"/>
        </a:xfrm>
        <a:prstGeom prst="blockArc">
          <a:avLst>
            <a:gd name="adj1" fmla="val 18360000"/>
            <a:gd name="adj2" fmla="val 20520000"/>
            <a:gd name="adj3" fmla="val 2760"/>
          </a:avLst>
        </a:prstGeom>
        <a:solidFill>
          <a:schemeClr val="accent3">
            <a:hueOff val="-1837697"/>
            <a:satOff val="2980"/>
            <a:lumOff val="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994886" y="365753"/>
          <a:ext cx="4216701" cy="4216701"/>
        </a:xfrm>
        <a:prstGeom prst="blockArc">
          <a:avLst>
            <a:gd name="adj1" fmla="val 16200000"/>
            <a:gd name="adj2" fmla="val 18360000"/>
            <a:gd name="adj3" fmla="val 27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50962" y="1598635"/>
          <a:ext cx="1904550" cy="175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1600" b="0" i="0" u="none" strike="noStrike" kern="1200" dirty="0" smtClean="0">
              <a:solidFill>
                <a:srgbClr val="000000"/>
              </a:solidFill>
              <a:latin typeface="Georgia" pitchFamily="18" charset="0"/>
            </a:rPr>
            <a:t>1,437,658,000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150962" y="1598635"/>
        <a:ext cx="1904550" cy="1750937"/>
      </dsp:txXfrm>
    </dsp:sp>
    <dsp:sp modelId="{73F305AC-CFDC-45B1-8AB8-6FABD1C99179}">
      <dsp:nvSpPr>
        <dsp:cNvPr id="0" name=""/>
        <dsp:cNvSpPr/>
      </dsp:nvSpPr>
      <dsp:spPr>
        <a:xfrm>
          <a:off x="3525956" y="-160797"/>
          <a:ext cx="1154562" cy="1111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bg1"/>
              </a:solidFill>
            </a:rPr>
            <a:t>Коришћење роба и услуга </a:t>
          </a:r>
          <a:r>
            <a:rPr lang="sr-Cyrl-RS" sz="800" kern="1200" dirty="0" smtClean="0">
              <a:solidFill>
                <a:schemeClr val="tx1"/>
              </a:solidFill>
            </a:rPr>
            <a:t>572,350,000</a:t>
          </a:r>
          <a:r>
            <a:rPr lang="ru-RU" sz="800" kern="1200" dirty="0" smtClean="0">
              <a:solidFill>
                <a:schemeClr val="bg1"/>
              </a:solidFill>
            </a:rPr>
            <a:t> </a:t>
          </a:r>
          <a:r>
            <a:rPr lang="ru-RU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525956" y="-160797"/>
        <a:ext cx="1154562" cy="1111283"/>
      </dsp:txXfrm>
    </dsp:sp>
    <dsp:sp modelId="{A14630AA-C1BD-4A7E-B665-0A7C9B6C19C9}">
      <dsp:nvSpPr>
        <dsp:cNvPr id="0" name=""/>
        <dsp:cNvSpPr/>
      </dsp:nvSpPr>
      <dsp:spPr>
        <a:xfrm>
          <a:off x="4776853" y="203603"/>
          <a:ext cx="1097085" cy="1176687"/>
        </a:xfrm>
        <a:prstGeom prst="ellipse">
          <a:avLst/>
        </a:prstGeom>
        <a:solidFill>
          <a:schemeClr val="accent3">
            <a:hueOff val="-1837697"/>
            <a:satOff val="2980"/>
            <a:lumOff val="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800" kern="1200" dirty="0" smtClean="0">
              <a:solidFill>
                <a:schemeClr val="tx1"/>
              </a:solidFill>
            </a:rPr>
            <a:t>188,124,000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4776853" y="203603"/>
        <a:ext cx="1097085" cy="1176687"/>
      </dsp:txXfrm>
    </dsp:sp>
    <dsp:sp modelId="{E43F7264-94BE-4E7E-8A98-A0D70BB3AF06}">
      <dsp:nvSpPr>
        <dsp:cNvPr id="0" name=""/>
        <dsp:cNvSpPr/>
      </dsp:nvSpPr>
      <dsp:spPr>
        <a:xfrm>
          <a:off x="5496933" y="1274752"/>
          <a:ext cx="1167597" cy="1113650"/>
        </a:xfrm>
        <a:prstGeom prst="ellipse">
          <a:avLst/>
        </a:prstGeom>
        <a:solidFill>
          <a:schemeClr val="accent3">
            <a:hueOff val="-3675394"/>
            <a:satOff val="5960"/>
            <a:lumOff val="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800" kern="1200" dirty="0" smtClean="0">
              <a:solidFill>
                <a:schemeClr val="tx1"/>
              </a:solidFill>
            </a:rPr>
            <a:t>264,621,000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496933" y="1274752"/>
        <a:ext cx="1167597" cy="1113650"/>
      </dsp:txXfrm>
    </dsp:sp>
    <dsp:sp modelId="{115526CD-270E-4C52-A164-15F2B6F9FE39}">
      <dsp:nvSpPr>
        <dsp:cNvPr id="0" name=""/>
        <dsp:cNvSpPr/>
      </dsp:nvSpPr>
      <dsp:spPr>
        <a:xfrm>
          <a:off x="5472380" y="2532420"/>
          <a:ext cx="1216703" cy="1168421"/>
        </a:xfrm>
        <a:prstGeom prst="ellipse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>
              <a:solidFill>
                <a:schemeClr val="bg1"/>
              </a:solidFill>
            </a:rPr>
            <a:t>Социјално осигурање  и заштита </a:t>
          </a:r>
          <a:r>
            <a:rPr lang="sr-Cyrl-RS" sz="800" kern="1200" dirty="0" smtClean="0">
              <a:solidFill>
                <a:schemeClr val="tx1"/>
              </a:solidFill>
            </a:rPr>
            <a:t>30,349,000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472380" y="2532420"/>
        <a:ext cx="1216703" cy="1168421"/>
      </dsp:txXfrm>
    </dsp:sp>
    <dsp:sp modelId="{5101AD7C-EA94-402A-A388-0FD916639D60}">
      <dsp:nvSpPr>
        <dsp:cNvPr id="0" name=""/>
        <dsp:cNvSpPr/>
      </dsp:nvSpPr>
      <dsp:spPr>
        <a:xfrm>
          <a:off x="4764577" y="3540531"/>
          <a:ext cx="1134482" cy="1163871"/>
        </a:xfrm>
        <a:prstGeom prst="ellipse">
          <a:avLst/>
        </a:prstGeom>
        <a:solidFill>
          <a:schemeClr val="accent3">
            <a:hueOff val="-7350788"/>
            <a:satOff val="11921"/>
            <a:lumOff val="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Субвенције </a:t>
          </a:r>
          <a:r>
            <a:rPr lang="sr-Cyrl-RS" sz="800" kern="1200" dirty="0" smtClean="0">
              <a:solidFill>
                <a:schemeClr val="tx1"/>
              </a:solidFill>
            </a:rPr>
            <a:t>84,019,000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4764577" y="3540531"/>
        <a:ext cx="1134482" cy="1163871"/>
      </dsp:txXfrm>
    </dsp:sp>
    <dsp:sp modelId="{D19ADD6D-9F0A-4766-B637-BB2D5495A9BB}">
      <dsp:nvSpPr>
        <dsp:cNvPr id="0" name=""/>
        <dsp:cNvSpPr/>
      </dsp:nvSpPr>
      <dsp:spPr>
        <a:xfrm>
          <a:off x="3528391" y="3615021"/>
          <a:ext cx="1229478" cy="1151969"/>
        </a:xfrm>
        <a:prstGeom prst="ellipse">
          <a:avLst/>
        </a:prstGeom>
        <a:solidFill>
          <a:schemeClr val="accent3">
            <a:hueOff val="-9188485"/>
            <a:satOff val="14901"/>
            <a:lumOff val="1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Остали расходи </a:t>
          </a:r>
          <a:r>
            <a:rPr lang="sr-Cyrl-RS" sz="800" kern="1200" dirty="0" smtClean="0">
              <a:solidFill>
                <a:schemeClr val="tx1"/>
              </a:solidFill>
            </a:rPr>
            <a:t>43,028,000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528391" y="3615021"/>
        <a:ext cx="1229478" cy="1151969"/>
      </dsp:txXfrm>
    </dsp:sp>
    <dsp:sp modelId="{4F05B281-B6DB-45BB-A427-1BF92AADC139}">
      <dsp:nvSpPr>
        <dsp:cNvPr id="0" name=""/>
        <dsp:cNvSpPr/>
      </dsp:nvSpPr>
      <dsp:spPr>
        <a:xfrm>
          <a:off x="2293725" y="3595945"/>
          <a:ext cx="1174708" cy="1120632"/>
        </a:xfrm>
        <a:prstGeom prst="ellipse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резерве </a:t>
          </a:r>
          <a:r>
            <a:rPr lang="sr-Cyrl-RS" sz="800" kern="1200" dirty="0" smtClean="0">
              <a:solidFill>
                <a:schemeClr val="tx1"/>
              </a:solidFill>
            </a:rPr>
            <a:t>14,000,000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2293725" y="3595945"/>
        <a:ext cx="1174708" cy="1120632"/>
      </dsp:txXfrm>
    </dsp:sp>
    <dsp:sp modelId="{2D6C03BD-4023-431E-84F6-C080A9961C8A}">
      <dsp:nvSpPr>
        <dsp:cNvPr id="0" name=""/>
        <dsp:cNvSpPr/>
      </dsp:nvSpPr>
      <dsp:spPr>
        <a:xfrm>
          <a:off x="1683441" y="2606750"/>
          <a:ext cx="1211830" cy="1119565"/>
        </a:xfrm>
        <a:prstGeom prst="ellipse">
          <a:avLst/>
        </a:prstGeom>
        <a:solidFill>
          <a:schemeClr val="accent3">
            <a:hueOff val="-12863879"/>
            <a:satOff val="20862"/>
            <a:lumOff val="1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>
              <a:solidFill>
                <a:schemeClr val="bg1"/>
              </a:solidFill>
            </a:rPr>
            <a:t>Издаци за нефин. им. и ос. Сред.</a:t>
          </a:r>
          <a:r>
            <a:rPr lang="sr-Cyrl-RS" sz="800" kern="1200" dirty="0" smtClean="0">
              <a:solidFill>
                <a:schemeClr val="tx1"/>
              </a:solidFill>
            </a:rPr>
            <a:t>195,644,000 </a:t>
          </a:r>
          <a:r>
            <a:rPr lang="sr-Cyrl-RS" sz="800" kern="1200" dirty="0" smtClean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1683441" y="2606750"/>
        <a:ext cx="1211830" cy="1119565"/>
      </dsp:txXfrm>
    </dsp:sp>
    <dsp:sp modelId="{5493B690-1BC0-4ECD-B286-3A321C6A263D}">
      <dsp:nvSpPr>
        <dsp:cNvPr id="0" name=""/>
        <dsp:cNvSpPr/>
      </dsp:nvSpPr>
      <dsp:spPr>
        <a:xfrm>
          <a:off x="1549734" y="1269948"/>
          <a:ext cx="1152017" cy="1123258"/>
        </a:xfrm>
        <a:prstGeom prst="ellipse">
          <a:avLst/>
        </a:prstGeom>
        <a:solidFill>
          <a:schemeClr val="accent3">
            <a:hueOff val="-14701576"/>
            <a:satOff val="23842"/>
            <a:lumOff val="1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Отплата камата и трошкови задуживања </a:t>
          </a:r>
          <a:r>
            <a:rPr lang="sr-Cyrl-RS" sz="800" kern="1200" dirty="0" smtClean="0">
              <a:solidFill>
                <a:schemeClr val="tx1"/>
              </a:solidFill>
            </a:rPr>
            <a:t>5,423,000</a:t>
          </a:r>
          <a:r>
            <a:rPr lang="sr-Cyrl-RS" sz="800" kern="1200" dirty="0" smtClean="0"/>
            <a:t> динара</a:t>
          </a:r>
          <a:endParaRPr lang="en-US" sz="800" kern="1200" dirty="0"/>
        </a:p>
      </dsp:txBody>
      <dsp:txXfrm>
        <a:off x="1549734" y="1269948"/>
        <a:ext cx="1152017" cy="1123258"/>
      </dsp:txXfrm>
    </dsp:sp>
    <dsp:sp modelId="{6875DD34-47F4-4016-B365-24E0B879B8C5}">
      <dsp:nvSpPr>
        <dsp:cNvPr id="0" name=""/>
        <dsp:cNvSpPr/>
      </dsp:nvSpPr>
      <dsp:spPr>
        <a:xfrm>
          <a:off x="2340326" y="220197"/>
          <a:ext cx="1081505" cy="1143500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Издаци за отплату главнице и набавку фин. им. </a:t>
          </a:r>
          <a:r>
            <a:rPr lang="sr-Cyrl-RS" sz="800" kern="1200" dirty="0" smtClean="0">
              <a:solidFill>
                <a:schemeClr val="tx1"/>
              </a:solidFill>
            </a:rPr>
            <a:t>40,100,000</a:t>
          </a:r>
          <a:r>
            <a:rPr lang="sr-Cyrl-RS" sz="800" kern="1200" dirty="0" smtClean="0"/>
            <a:t> динара</a:t>
          </a:r>
          <a:endParaRPr lang="en-US" sz="800" kern="1200" dirty="0"/>
        </a:p>
      </dsp:txBody>
      <dsp:txXfrm>
        <a:off x="2340326" y="220197"/>
        <a:ext cx="1081505" cy="114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угао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угао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угао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угао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угао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Правоугаоник заобљених углова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Правоугаоник заобљених углова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угао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угао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угао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угао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слов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9" name="Поднаслов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28" name="Чувар места за дату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17" name="Чувар места за подножје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Чувар места за број слај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6" name="Чувар места за дату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27" name="Чувар места за број слај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Чувар места за подножје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угао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угао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угао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угао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угао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Правоугаоник заобљених углова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Правоугаоник заобљених углова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угао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угао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угао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угао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угао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угао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Чувар места за наслов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13" name="Чувар места за 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4" name="Чувар места за дату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Чувар места за број слај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470025"/>
          </a:xfrm>
        </p:spPr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 smtClean="0"/>
              <a:t> БЕЧЕЈ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600200"/>
          </a:xfrm>
        </p:spPr>
        <p:txBody>
          <a:bodyPr/>
          <a:lstStyle/>
          <a:p>
            <a:r>
              <a:rPr lang="sr-Cyrl-RS" dirty="0"/>
              <a:t>ГРАЂАНСКИ </a:t>
            </a:r>
            <a:r>
              <a:rPr lang="sr-Cyrl-RS" dirty="0" smtClean="0"/>
              <a:t> ВОДИЧ  КРОЗ  ОДЛУКУ  О </a:t>
            </a:r>
            <a:r>
              <a:rPr lang="sr-Cyrl-RS" dirty="0"/>
              <a:t>БУЏЕТУ </a:t>
            </a:r>
            <a:r>
              <a:rPr lang="sr-Cyrl-RS" dirty="0" smtClean="0"/>
              <a:t> за  2018</a:t>
            </a:r>
            <a:r>
              <a:rPr lang="sr-Cyrl-RS" dirty="0"/>
              <a:t>. </a:t>
            </a:r>
            <a:r>
              <a:rPr lang="sr-Cyrl-RS" dirty="0" smtClean="0"/>
              <a:t>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Слика 6" descr="becej-grb-800x4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0648"/>
            <a:ext cx="2736304" cy="1598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2018.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082088799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2018. 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D690970-CB48-4F14-9964-6D469EC66B8B}"/>
              </a:ext>
            </a:extLst>
          </p:cNvPr>
          <p:cNvGraphicFramePr/>
          <p:nvPr/>
        </p:nvGraphicFramePr>
        <p:xfrm>
          <a:off x="154766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7978775" cy="1143000"/>
          </a:xfrm>
        </p:spPr>
        <p:txBody>
          <a:bodyPr>
            <a:noAutofit/>
          </a:bodyPr>
          <a:lstStyle/>
          <a:p>
            <a:r>
              <a:rPr lang="sr-Cyrl-RS" sz="3200" dirty="0"/>
              <a:t>Шта се променило у односу на 2017. годину?</a:t>
            </a:r>
            <a:endParaRPr lang="en-US" sz="3200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700808"/>
            <a:ext cx="8229600" cy="1130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RS" sz="2600" dirty="0"/>
              <a:t>Укупни приходи и примања наше општине у 2018. години су се </a:t>
            </a:r>
            <a:r>
              <a:rPr lang="sr-Cyrl-RS" sz="2600" b="1" dirty="0" smtClean="0"/>
              <a:t>смањили </a:t>
            </a:r>
            <a:r>
              <a:rPr lang="sr-Cyrl-RS" sz="2600" dirty="0"/>
              <a:t>у односу на последњу измену Одлуке о буџету за 2017. годину за</a:t>
            </a:r>
            <a:r>
              <a:rPr lang="sr-Cyrl-RS" sz="2600" b="1" dirty="0"/>
              <a:t> </a:t>
            </a:r>
            <a:r>
              <a:rPr lang="sr-Latn-RS" sz="2600" b="1" dirty="0" smtClean="0"/>
              <a:t>255.181.000</a:t>
            </a:r>
            <a:r>
              <a:rPr lang="sr-Cyrl-RS" sz="2600" b="1" dirty="0" smtClean="0"/>
              <a:t> </a:t>
            </a:r>
            <a:r>
              <a:rPr lang="sr-Cyrl-RS" sz="2600" dirty="0"/>
              <a:t>динара, односно за</a:t>
            </a:r>
            <a:r>
              <a:rPr lang="sr-Cyrl-RS" sz="2600" dirty="0">
                <a:solidFill>
                  <a:srgbClr val="FF0000"/>
                </a:solidFill>
              </a:rPr>
              <a:t> </a:t>
            </a:r>
            <a:r>
              <a:rPr lang="sr-Latn-RS" sz="2600" b="1" dirty="0" smtClean="0"/>
              <a:t>5.7</a:t>
            </a:r>
            <a:r>
              <a:rPr lang="sr-Cyrl-RS" sz="2600" b="1" dirty="0" smtClean="0">
                <a:solidFill>
                  <a:srgbClr val="FF0000"/>
                </a:solidFill>
              </a:rPr>
              <a:t> </a:t>
            </a:r>
            <a:r>
              <a:rPr lang="sr-Cyrl-RS" sz="2600" b="1" dirty="0"/>
              <a:t>%</a:t>
            </a:r>
            <a:r>
              <a:rPr lang="sr-Cyrl-RS" sz="2600" dirty="0"/>
              <a:t>.</a:t>
            </a:r>
            <a:endParaRPr lang="en-US" sz="2600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5373216"/>
            <a:ext cx="6851650" cy="5492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r-Cyrl-RS" b="1" dirty="0">
                <a:solidFill>
                  <a:srgbClr val="0070C0"/>
                </a:solidFill>
              </a:rPr>
              <a:t>Порески приходи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повећани </a:t>
            </a:r>
            <a:r>
              <a:rPr lang="sr-Cyrl-RS" sz="2800" dirty="0"/>
              <a:t>за </a:t>
            </a:r>
            <a:r>
              <a:rPr lang="sr-Latn-RS" sz="2800" dirty="0" smtClean="0"/>
              <a:t>5.661.000</a:t>
            </a:r>
            <a:r>
              <a:rPr lang="sr-Cyrl-RS" sz="2800" dirty="0" smtClean="0"/>
              <a:t> </a:t>
            </a:r>
            <a:r>
              <a:rPr lang="sr-Cyrl-RS" dirty="0"/>
              <a:t>динара.</a:t>
            </a: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996952"/>
            <a:ext cx="6851650" cy="1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000" dirty="0">
                <a:latin typeface="+mn-lt"/>
              </a:rPr>
              <a:t>су</a:t>
            </a:r>
            <a:r>
              <a:rPr lang="sr-Cyrl-R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sz="2000" dirty="0">
                <a:latin typeface="+mn-lt"/>
              </a:rPr>
              <a:t>смањени за </a:t>
            </a:r>
            <a:r>
              <a:rPr lang="sr-Latn-RS" sz="2000" dirty="0" smtClean="0">
                <a:latin typeface="+mn-lt"/>
              </a:rPr>
              <a:t>105.798.000</a:t>
            </a:r>
            <a:r>
              <a:rPr lang="sr-Cyrl-RS" sz="2000" dirty="0" smtClean="0">
                <a:latin typeface="+mn-lt"/>
              </a:rPr>
              <a:t> </a:t>
            </a:r>
            <a:r>
              <a:rPr lang="sr-Cyrl-RS" sz="2000" dirty="0">
                <a:latin typeface="+mn-lt"/>
              </a:rPr>
              <a:t>динара</a:t>
            </a:r>
            <a:r>
              <a:rPr lang="sr-Cyrl-RS" sz="2400" dirty="0"/>
              <a:t>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Трансфери</a:t>
            </a:r>
            <a:r>
              <a:rPr lang="sr-Cyrl-RS" sz="2400" dirty="0"/>
              <a:t> </a:t>
            </a:r>
            <a:r>
              <a:rPr lang="sr-Cyrl-RS" sz="2000" dirty="0">
                <a:latin typeface="+mn-lt"/>
              </a:rPr>
              <a:t>су смањени за </a:t>
            </a:r>
            <a:r>
              <a:rPr lang="sr-Latn-RS" sz="2000" dirty="0" smtClean="0">
                <a:latin typeface="+mn-lt"/>
              </a:rPr>
              <a:t>88.585.000</a:t>
            </a:r>
            <a:r>
              <a:rPr lang="sr-Cyrl-RS" sz="2000" dirty="0" smtClean="0">
                <a:latin typeface="+mn-lt"/>
              </a:rPr>
              <a:t> </a:t>
            </a:r>
            <a:r>
              <a:rPr lang="sr-Cyrl-RS" sz="2000" dirty="0">
                <a:latin typeface="+mn-lt"/>
              </a:rPr>
              <a:t>динара</a:t>
            </a:r>
            <a:r>
              <a:rPr lang="sr-Cyrl-RS" sz="2400" dirty="0"/>
              <a:t>.</a:t>
            </a:r>
            <a:endParaRPr lang="en-US" sz="24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000" dirty="0">
                <a:latin typeface="+mn-lt"/>
              </a:rPr>
              <a:t>су</a:t>
            </a:r>
            <a:r>
              <a:rPr lang="sr-Cyrl-R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sz="2000" dirty="0">
                <a:latin typeface="+mn-lt"/>
              </a:rPr>
              <a:t>смањена за </a:t>
            </a:r>
            <a:r>
              <a:rPr lang="sr-Latn-RS" sz="2000" dirty="0" smtClean="0">
                <a:latin typeface="+mn-lt"/>
              </a:rPr>
              <a:t>1.459.000</a:t>
            </a:r>
            <a:r>
              <a:rPr lang="sr-Cyrl-RS" sz="2000" dirty="0" smtClean="0">
                <a:latin typeface="+mn-lt"/>
              </a:rPr>
              <a:t> </a:t>
            </a:r>
            <a:r>
              <a:rPr lang="sr-Cyrl-RS" sz="2000" dirty="0">
                <a:latin typeface="+mn-lt"/>
              </a:rPr>
              <a:t>динара</a:t>
            </a:r>
            <a:r>
              <a:rPr lang="sr-Cyrl-RS" sz="2400" dirty="0"/>
              <a:t>.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14096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157192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2018.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1,437,658,000</a:t>
            </a:r>
          </a:p>
          <a:p>
            <a:pPr algn="ctr"/>
            <a:r>
              <a:rPr lang="sr-Latn-RS" b="1" dirty="0" smtClean="0"/>
              <a:t> </a:t>
            </a:r>
            <a:r>
              <a:rPr lang="sr-Cyrl-RS" b="1" dirty="0" smtClean="0"/>
              <a:t>милијарди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40466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2018.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9474535"/>
              </p:ext>
            </p:extLst>
          </p:nvPr>
        </p:nvGraphicFramePr>
        <p:xfrm>
          <a:off x="467544" y="1700808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2018. 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475656" y="2132856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2017.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2018. години су се </a:t>
            </a:r>
            <a:r>
              <a:rPr lang="sr-Cyrl-RS" sz="2000" b="1" dirty="0" smtClean="0"/>
              <a:t>смањили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2017. годину за </a:t>
            </a:r>
            <a:r>
              <a:rPr lang="sr-Cyrl-RS" sz="2000" b="1" dirty="0" smtClean="0"/>
              <a:t>334.298.000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b="1" dirty="0" smtClean="0"/>
              <a:t>5.3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5696" y="2587625"/>
            <a:ext cx="7308304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су смањени за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>
                <a:cs typeface="Arial" panose="020B0604020202020204" pitchFamily="34" charset="0"/>
              </a:rPr>
              <a:t>121.460.000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>
                <a:cs typeface="Arial" panose="020B0604020202020204" pitchFamily="34" charset="0"/>
              </a:rPr>
              <a:t>динара</a:t>
            </a:r>
            <a:r>
              <a:rPr lang="sr-Cyrl-RS" sz="1700" b="1" dirty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en-US" sz="1700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700" dirty="0"/>
              <a:t>су</a:t>
            </a:r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смањени су </a:t>
            </a:r>
            <a:r>
              <a:rPr lang="sr-Cyrl-RS" sz="17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700" dirty="0" smtClean="0">
                <a:cs typeface="Arial" panose="020B0604020202020204" pitchFamily="34" charset="0"/>
              </a:rPr>
              <a:t>193.621.000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 smtClean="0">
                <a:cs typeface="Arial" panose="020B0604020202020204" pitchFamily="34" charset="0"/>
              </a:rPr>
              <a:t>динара;</a:t>
            </a:r>
            <a:endParaRPr lang="en-US" sz="1700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sr-Cyrl-RS" sz="1700" b="1" dirty="0">
                <a:solidFill>
                  <a:schemeClr val="hlink"/>
                </a:solidFill>
              </a:rPr>
              <a:t> </a:t>
            </a:r>
            <a:r>
              <a:rPr lang="sr-Cyrl-RS" sz="1700" dirty="0"/>
              <a:t>су смањене за </a:t>
            </a:r>
            <a:r>
              <a:rPr lang="sr-Cyrl-RS" sz="1700" dirty="0" smtClean="0">
                <a:cs typeface="Arial" panose="020B0604020202020204" pitchFamily="34" charset="0"/>
              </a:rPr>
              <a:t>3.856.000</a:t>
            </a:r>
            <a:r>
              <a:rPr lang="sr-Cyrl-RS" sz="1700" b="1" dirty="0" smtClean="0">
                <a:solidFill>
                  <a:schemeClr val="hlink"/>
                </a:solidFill>
              </a:rPr>
              <a:t>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defRPr/>
            </a:pP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резерве </a:t>
            </a:r>
            <a:r>
              <a:rPr lang="sr-Cyrl-RS" altLang="en-US" sz="1700" dirty="0" smtClean="0">
                <a:cs typeface="Arial" panose="020B0604020202020204" pitchFamily="34" charset="0"/>
              </a:rPr>
              <a:t>остала су иста.</a:t>
            </a:r>
            <a:endParaRPr lang="sr-Latn-RS" altLang="en-US" sz="1700" dirty="0"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355160" cy="12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>
                <a:latin typeface="+mn-lt"/>
                <a:cs typeface="Arial" panose="020B0604020202020204" pitchFamily="34" charset="0"/>
              </a:rPr>
              <a:t>су </a:t>
            </a:r>
            <a:r>
              <a:rPr lang="sr-Cyrl-RS" sz="1700" dirty="0">
                <a:latin typeface="+mn-lt"/>
              </a:rPr>
              <a:t>повећани су за </a:t>
            </a:r>
            <a:r>
              <a:rPr lang="sr-Cyrl-RS" sz="1700" dirty="0" smtClean="0">
                <a:latin typeface="+mn-lt"/>
              </a:rPr>
              <a:t>910.000 </a:t>
            </a:r>
            <a:r>
              <a:rPr lang="sr-Cyrl-RS" sz="1700" dirty="0">
                <a:latin typeface="+mn-lt"/>
              </a:rPr>
              <a:t>динара</a:t>
            </a:r>
            <a:r>
              <a:rPr lang="sr-Cyrl-RS" sz="1700" dirty="0"/>
              <a:t>;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>
                <a:latin typeface="+mn-lt"/>
              </a:rPr>
              <a:t>су повећани за </a:t>
            </a:r>
            <a:r>
              <a:rPr lang="sr-Cyrl-RS" sz="1700" dirty="0" smtClean="0">
                <a:latin typeface="+mn-lt"/>
              </a:rPr>
              <a:t>1.6793.000 </a:t>
            </a:r>
            <a:r>
              <a:rPr lang="sr-Cyrl-RS" sz="1700" dirty="0">
                <a:latin typeface="+mn-lt"/>
              </a:rPr>
              <a:t>динара</a:t>
            </a:r>
            <a:r>
              <a:rPr lang="sr-Cyrl-RS" sz="1700" b="1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Расходи за социјалну заштиту</a:t>
            </a:r>
            <a:r>
              <a:rPr lang="sr-Cyrl-R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700" dirty="0">
                <a:latin typeface="+mn-lt"/>
              </a:rPr>
              <a:t>су повећани за </a:t>
            </a:r>
            <a:r>
              <a:rPr lang="sr-Cyrl-RS" sz="1700" dirty="0" smtClean="0">
                <a:latin typeface="+mn-lt"/>
              </a:rPr>
              <a:t>4.443.000 динара;</a:t>
            </a:r>
            <a:endParaRPr lang="en-US" sz="17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sr-Cyrl-RS" altLang="en-US" sz="1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 расходи </a:t>
            </a:r>
            <a:r>
              <a:rPr lang="sr-Cyrl-RS" altLang="en-US" sz="1700" dirty="0">
                <a:latin typeface="+mn-lt"/>
                <a:cs typeface="Arial" panose="020B0604020202020204" pitchFamily="34" charset="0"/>
              </a:rPr>
              <a:t>су повећани </a:t>
            </a:r>
            <a:r>
              <a:rPr lang="sr-Cyrl-RS" altLang="en-US" sz="1700" dirty="0">
                <a:latin typeface="+mn-lt"/>
              </a:rPr>
              <a:t>за </a:t>
            </a:r>
            <a:r>
              <a:rPr lang="sr-Cyrl-RS" altLang="en-US" sz="1700" dirty="0" smtClean="0">
                <a:latin typeface="+mn-lt"/>
              </a:rPr>
              <a:t>5.533.000 динара.</a:t>
            </a:r>
            <a:endParaRPr lang="sr-Cyrl-RS" altLang="en-US" sz="17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1730198"/>
              </p:ext>
            </p:extLst>
          </p:nvPr>
        </p:nvGraphicFramePr>
        <p:xfrm>
          <a:off x="0" y="822960"/>
          <a:ext cx="8960308" cy="56288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100" b="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68,325,000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4.75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2. Комуналне делатности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182,141,000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12.67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3. Локални економски развој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9,497,000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0.66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4. Развој туризма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14,474,000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1.01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5. Пољопривреда и рурални развој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66,680,000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4.64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6. Заштита животне средине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25,687,000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1.79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7. Организација саобраћаја и саобраћајна инфраструктура 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181,722,000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12.64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8. Предшколско васпитање и образовање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141,303,000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9.83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9. Основно образовање и васпитање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92,205,000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6.41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0" dirty="0"/>
                        <a:t>Програм 10. Средње образовање и васпитање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45,853,000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3.19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11. Социјална и дечија заштита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40,878,000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2.84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12. Здравствена заштита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14,101,000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0.98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13. Развој културе и информисања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86,646,000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6.03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14. Развој спорта и омладине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122,273,000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8.51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15. Опште услуге локалне самоуправе 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294,906,000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20.51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16. Политички систем локалне самоуправе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50,967,000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3.55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Програм 17. Енергетска ефикасност  и обновљиви извори енергије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0.00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100" b="0" dirty="0"/>
                        <a:t>Укупни расходи по програмима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1,437,658,000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100.00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Слика 15" descr="SP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615476" cy="1008112"/>
          </a:xfrm>
          <a:prstGeom prst="rect">
            <a:avLst/>
          </a:prstGeom>
        </p:spPr>
      </p:pic>
      <p:pic>
        <p:nvPicPr>
          <p:cNvPr id="17" name="Слика 16" descr="Fantast 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564904"/>
            <a:ext cx="2376264" cy="2009186"/>
          </a:xfrm>
          <a:prstGeom prst="rect">
            <a:avLst/>
          </a:prstGeom>
        </p:spPr>
      </p:pic>
      <p:pic>
        <p:nvPicPr>
          <p:cNvPr id="18" name="Слика 17" descr="Baz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653136"/>
            <a:ext cx="2520280" cy="1690193"/>
          </a:xfrm>
          <a:prstGeom prst="rect">
            <a:avLst/>
          </a:prstGeom>
        </p:spPr>
      </p:pic>
      <p:pic>
        <p:nvPicPr>
          <p:cNvPr id="23" name="Слика 22" descr="Becej odozgo 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564904"/>
            <a:ext cx="2160240" cy="2040636"/>
          </a:xfrm>
          <a:prstGeom prst="rect">
            <a:avLst/>
          </a:prstGeom>
        </p:spPr>
      </p:pic>
      <p:pic>
        <p:nvPicPr>
          <p:cNvPr id="24" name="Слика 23" descr="Slajz (stara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1" y="4725144"/>
            <a:ext cx="5697291" cy="1584176"/>
          </a:xfrm>
          <a:prstGeom prst="rect">
            <a:avLst/>
          </a:prstGeom>
        </p:spPr>
      </p:pic>
      <p:pic>
        <p:nvPicPr>
          <p:cNvPr id="25" name="Слика 24" descr="zgradaopsti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620688"/>
            <a:ext cx="3168353" cy="1782199"/>
          </a:xfrm>
          <a:prstGeom prst="rect">
            <a:avLst/>
          </a:prstGeom>
        </p:spPr>
      </p:pic>
      <p:pic>
        <p:nvPicPr>
          <p:cNvPr id="27" name="Слика 26" descr="Voja_0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2276872"/>
            <a:ext cx="1790328" cy="1224137"/>
          </a:xfrm>
          <a:prstGeom prst="rect">
            <a:avLst/>
          </a:prstGeom>
        </p:spPr>
      </p:pic>
      <p:pic>
        <p:nvPicPr>
          <p:cNvPr id="28" name="Слика 27" descr="Voja_02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2276872"/>
            <a:ext cx="1728192" cy="1214055"/>
          </a:xfrm>
          <a:prstGeom prst="rect">
            <a:avLst/>
          </a:prstGeom>
        </p:spPr>
      </p:pic>
      <p:pic>
        <p:nvPicPr>
          <p:cNvPr id="29" name="Слика 28" descr="Srpska_pravoslavna_crkva_Svetog_Đorđa_u_Bečeju_0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620688"/>
            <a:ext cx="1368152" cy="1800200"/>
          </a:xfrm>
          <a:prstGeom prst="rect">
            <a:avLst/>
          </a:prstGeom>
        </p:spPr>
      </p:pic>
      <p:pic>
        <p:nvPicPr>
          <p:cNvPr id="31" name="Слика 30" descr="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8064" y="980728"/>
            <a:ext cx="2661695" cy="1208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E67EA4FA-4D59-480A-942F-8112EB0273F8}"/>
              </a:ext>
            </a:extLst>
          </p:cNvPr>
          <p:cNvGraphicFramePr>
            <a:graphicFrameLocks/>
          </p:cNvGraphicFramePr>
          <p:nvPr/>
        </p:nvGraphicFramePr>
        <p:xfrm>
          <a:off x="899592" y="1340768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7567911"/>
              </p:ext>
            </p:extLst>
          </p:nvPr>
        </p:nvGraphicFramePr>
        <p:xfrm>
          <a:off x="683568" y="1628800"/>
          <a:ext cx="7560840" cy="44645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83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0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8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8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41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13.910.000,00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0.97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21.457.000,00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1.49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15.600.000,00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1.09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1.025.025.000,00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71.30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r-Cyrl-RS" sz="1500" baseline="0" dirty="0" smtClean="0"/>
                        <a:t>Заштитиник грађана општине Бечеј</a:t>
                      </a:r>
                      <a:endParaRPr lang="en-US" sz="15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1.916.000,00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0.13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 smtClean="0">
                          <a:effectLst/>
                        </a:rPr>
                        <a:t>правобранилаштво</a:t>
                      </a:r>
                      <a:endParaRPr lang="sr-Cyrl-RS" sz="1500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1.964.000,00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0.14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r-Cyrl-RS" sz="1500" dirty="0" smtClean="0"/>
                        <a:t>Градско позориште</a:t>
                      </a:r>
                      <a:endParaRPr lang="en-US" sz="15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30.272.000,00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2.00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Народна библиотека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20.227.000,00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1.41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Градски музеј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14.777.000,00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1.03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Установа за спортску и културну активност омладине Бечеј „Ђорђе Предин - Баџа”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99.707.000,00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6.94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Предшколска установа „Лабуд Пејовић”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141.303.000,00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9.83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37.026.000,00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2.58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</a:rPr>
                        <a:t>Туристичка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Бечеј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14.474.000,00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1.01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8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1.437.658.000,00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7453060"/>
              </p:ext>
            </p:extLst>
          </p:nvPr>
        </p:nvGraphicFramePr>
        <p:xfrm>
          <a:off x="899592" y="1340769"/>
          <a:ext cx="7560841" cy="53031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2018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Опремање бушотине БцХТ 3/09 Бечеј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21,500,000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 расвете на Петровоселском путу у Бечеју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5,000,000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Прва етапа прве фазе водозахвата у насељу Бачко Петрово Село (Водоканал)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4,162,000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Друга етапа прве фазе водозахвата у насељу Бачко Петрово Село (Водоканал)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26,286,000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 и опремање батерије бунара БС-4/1 и БС-4/2 на водозахвату у Бечеју (Водоканал)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8,693,000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Канализација отпадних вода у деловима улица Петефи Шандора, Републиканска, Дожа Ђерђа, Танчић Михаља, Димитрија Туцовића (Водоканал)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18,400,000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Канализација отпадних вода у деловима улица Ј.Поповића, Војвођанских бригада, Вујице Живанчева, Ади Ендреа, Зилахи Лајоша и Партизанске у Бечеју (Водоканал)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9,820,000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Уређење бетонских прелаза преко канала-мостови (Развој пољоприврерде)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14,772,000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Замена кровне конструкције (УСКАО Ђорђе Предин – Баџа)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33,150,000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Замена расвете на отвореном базену </a:t>
                      </a:r>
                      <a:r>
                        <a:rPr lang="sr-Cyrl-RS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(УСКАО Ђорђе Предин – Баџа)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5,600,000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Реконструкција отвореног базена (УСКАО Ђорђе Предин – Баџа)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5,500,000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Бечеј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2018. годину, исту можете преузети на следећем линку интернет странице општинске управе: </a:t>
            </a:r>
            <a:r>
              <a:rPr lang="en-US" dirty="0" smtClean="0"/>
              <a:t>www.becej.rs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2018.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2017.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2018.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2017.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</a:t>
            </a:r>
            <a:r>
              <a:rPr lang="sr-Cyrl-RS" dirty="0" smtClean="0"/>
              <a:t>пројекти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endParaRPr lang="sr-Cyrl-RS" dirty="0" smtClean="0"/>
          </a:p>
          <a:p>
            <a:r>
              <a:rPr lang="sr-Cyrl-RS" b="1" dirty="0" smtClean="0"/>
              <a:t>Драги </a:t>
            </a:r>
            <a:r>
              <a:rPr lang="sr-Cyrl-RS" b="1" dirty="0"/>
              <a:t>суграђани и суграђанке,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sr-Cyrl-RS" sz="1600" dirty="0"/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Грађански буџет представља сажет и јасан приказ Одлуке о буџету општине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Бечеј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2018.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r>
              <a:rPr lang="ru-RU" sz="1600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sr-Cyrl-RS" sz="1600" dirty="0" smtClean="0"/>
              <a:t>Бечеја</a:t>
            </a:r>
            <a:r>
              <a:rPr lang="ru-RU" sz="1600" dirty="0" smtClean="0"/>
              <a:t> </a:t>
            </a:r>
            <a:r>
              <a:rPr lang="ru-RU" sz="1600" dirty="0"/>
              <a:t>у заједничком постављању циљева, дефинисању приоритета и планирању развоја наше општине.</a:t>
            </a:r>
            <a:endParaRPr lang="sr-Cyrl-RS" sz="1600" dirty="0"/>
          </a:p>
          <a:p>
            <a:pPr algn="r"/>
            <a:endParaRPr lang="sr-Cyrl-RS" dirty="0"/>
          </a:p>
          <a:p>
            <a:pPr algn="r"/>
            <a:r>
              <a:rPr lang="sr-Cyrl-RS" sz="1600" dirty="0" smtClean="0"/>
              <a:t>Драган Тошић</a:t>
            </a:r>
            <a:endParaRPr lang="sr-Cyrl-RS" sz="1600" dirty="0"/>
          </a:p>
          <a:p>
            <a:pPr algn="r"/>
            <a:r>
              <a:rPr lang="sr-Cyrl-RS" sz="1600" dirty="0"/>
              <a:t>Председник општине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556792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Заштитник права грађана (Омбдусман)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Градско </a:t>
            </a:r>
            <a:r>
              <a:rPr lang="ru-RU" altLang="en-US" sz="1700" dirty="0">
                <a:cs typeface="Calibri" panose="020F0502020204030204" pitchFamily="34" charset="0"/>
              </a:rPr>
              <a:t>позориште 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Народна библиотека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Градски музеј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</a:t>
            </a:r>
            <a:r>
              <a:rPr lang="ru-RU" altLang="en-US" sz="1700" dirty="0">
                <a:cs typeface="Calibri" panose="020F0502020204030204" pitchFamily="34" charset="0"/>
              </a:rPr>
              <a:t>организација </a:t>
            </a:r>
            <a:r>
              <a:rPr lang="sr-Cyrl-RS" sz="1600" dirty="0" smtClean="0"/>
              <a:t>Бечеј</a:t>
            </a:r>
            <a:endParaRPr lang="ru-RU" altLang="en-US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Буџетски фонд за заштиту </a:t>
            </a:r>
            <a:r>
              <a:rPr lang="ru-RU" altLang="en-US" sz="1700" dirty="0" smtClean="0">
                <a:cs typeface="Calibri" panose="020F0502020204030204" pitchFamily="34" charset="0"/>
              </a:rPr>
              <a:t>животне </a:t>
            </a:r>
            <a:r>
              <a:rPr lang="ru-RU" altLang="en-US" sz="1700" dirty="0">
                <a:cs typeface="Calibri" panose="020F0502020204030204" pitchFamily="34" charset="0"/>
              </a:rPr>
              <a:t>средине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</a:t>
            </a:r>
            <a:r>
              <a:rPr lang="ru-RU" altLang="en-US" sz="1700" dirty="0" smtClean="0">
                <a:cs typeface="Calibri" panose="020F0502020204030204" pitchFamily="34" charset="0"/>
              </a:rPr>
              <a:t>школе)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(Дом </a:t>
            </a:r>
            <a:r>
              <a:rPr lang="ru-RU" altLang="en-US" sz="1700" dirty="0">
                <a:cs typeface="Calibri" panose="020F0502020204030204" pitchFamily="34" charset="0"/>
              </a:rPr>
              <a:t>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</a:t>
            </a:r>
            <a:r>
              <a:rPr lang="ru-RU" altLang="en-US" sz="1700" dirty="0" smtClean="0">
                <a:cs typeface="Calibri" panose="020F0502020204030204" pitchFamily="34" charset="0"/>
              </a:rPr>
              <a:t>рад, Геронтолошки центар)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БУЏЕТ </a:t>
            </a:r>
            <a:r>
              <a:rPr lang="sr-Cyrl-RS" sz="16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Приликом дефинисања овог, за општину </a:t>
            </a:r>
            <a:r>
              <a:rPr lang="sr-Cyrl-RS" sz="1600" dirty="0" smtClean="0"/>
              <a:t>Бечеј</a:t>
            </a:r>
            <a:r>
              <a:rPr lang="sr-Latn-RS" sz="1600" dirty="0" smtClean="0"/>
              <a:t> </a:t>
            </a:r>
            <a:r>
              <a:rPr lang="sr-Cyrl-RS" sz="16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224136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9591332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800" dirty="0" smtClean="0"/>
              <a:t>Бечеј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2018.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lvl="0" algn="just"/>
            <a:r>
              <a:rPr lang="sr-Cyrl-RS" sz="1700" dirty="0"/>
              <a:t>Одлуком о буџету општине </a:t>
            </a:r>
            <a:r>
              <a:rPr lang="sr-Cyrl-RS" sz="1800" dirty="0" smtClean="0"/>
              <a:t>Бечеј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2018. 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1</a:t>
            </a:r>
            <a:r>
              <a:rPr lang="sr-Cyrl-RS" sz="1700" dirty="0" smtClean="0"/>
              <a:t>.</a:t>
            </a:r>
            <a:r>
              <a:rPr lang="en-GB" sz="1700" dirty="0" smtClean="0"/>
              <a:t>437</a:t>
            </a:r>
            <a:r>
              <a:rPr lang="sr-Cyrl-RS" sz="1700" dirty="0" smtClean="0"/>
              <a:t>.</a:t>
            </a:r>
            <a:r>
              <a:rPr lang="en-GB" sz="1700" dirty="0" smtClean="0"/>
              <a:t>658</a:t>
            </a:r>
            <a:r>
              <a:rPr lang="sr-Cyrl-RS" sz="1700" dirty="0" smtClean="0"/>
              <a:t>.</a:t>
            </a:r>
            <a:r>
              <a:rPr lang="en-GB" sz="1700" dirty="0" smtClean="0"/>
              <a:t>000</a:t>
            </a:r>
            <a:r>
              <a:rPr lang="sr-Cyrl-RS" sz="1700" dirty="0" smtClean="0"/>
              <a:t>,00 </a:t>
            </a:r>
            <a:r>
              <a:rPr lang="sr-Cyrl-RS" sz="1700" dirty="0"/>
              <a:t>динара</a:t>
            </a:r>
            <a:r>
              <a:rPr lang="sr-Cyrl-RS" sz="1700" dirty="0" smtClean="0"/>
              <a:t>, а </a:t>
            </a:r>
            <a:r>
              <a:rPr lang="sr-Cyrl-RS" sz="1700" dirty="0"/>
              <a:t>пренета средства из ранијих година </a:t>
            </a:r>
            <a:r>
              <a:rPr lang="sr-Cyrl-RS" sz="1700" dirty="0" smtClean="0"/>
              <a:t>су у </a:t>
            </a:r>
            <a:r>
              <a:rPr lang="sr-Cyrl-RS" sz="1700" dirty="0"/>
              <a:t>износу од </a:t>
            </a:r>
            <a:r>
              <a:rPr lang="sr-Cyrl-RS" sz="1700" dirty="0" smtClean="0"/>
              <a:t>2</a:t>
            </a:r>
            <a:r>
              <a:rPr lang="sr-Cyrl-RS" sz="1800" dirty="0" smtClean="0"/>
              <a:t>35.000.000,00</a:t>
            </a:r>
            <a:r>
              <a:rPr lang="sr-Cyrl-RS" sz="1700" dirty="0" smtClean="0"/>
              <a:t> динара</a:t>
            </a:r>
            <a:r>
              <a:rPr lang="sr-Cyrl-RS" sz="17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521775680"/>
              </p:ext>
            </p:extLst>
          </p:nvPr>
        </p:nvGraphicFramePr>
        <p:xfrm>
          <a:off x="899592" y="4452264"/>
          <a:ext cx="7344816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</a:t>
            </a:r>
            <a:r>
              <a:rPr lang="sr-Cyrl-RS" sz="4000" b="1" dirty="0" smtClean="0"/>
              <a:t>.202.</a:t>
            </a:r>
            <a:r>
              <a:rPr lang="en-GB" sz="4000" b="1" dirty="0" smtClean="0"/>
              <a:t>658</a:t>
            </a:r>
            <a:r>
              <a:rPr lang="sr-Cyrl-RS" sz="4000" b="1" dirty="0" smtClean="0"/>
              <a:t>.</a:t>
            </a:r>
            <a:r>
              <a:rPr lang="en-GB" sz="4000" b="1" dirty="0" smtClean="0"/>
              <a:t>000</a:t>
            </a:r>
            <a:r>
              <a:rPr lang="sr-Cyrl-RS" sz="4000" b="1" dirty="0" smtClean="0"/>
              <a:t>,00</a:t>
            </a:r>
            <a:r>
              <a:rPr lang="en-GB" sz="4000" b="1" dirty="0" smtClean="0"/>
              <a:t> </a:t>
            </a:r>
            <a:r>
              <a:rPr lang="sr-Cyrl-RS" sz="3600" b="1" dirty="0"/>
              <a:t>милијарди динара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рбана">
  <a:themeElements>
    <a:clrScheme name="Урбан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Урбан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Урба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</TotalTime>
  <Words>1925</Words>
  <Application>Microsoft Office PowerPoint</Application>
  <PresentationFormat>Пројекција на екрану (4:3)</PresentationFormat>
  <Paragraphs>408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Наслови слајдова</vt:lpstr>
      </vt:variant>
      <vt:variant>
        <vt:i4>23</vt:i4>
      </vt:variant>
    </vt:vector>
  </HeadingPairs>
  <TitlesOfParts>
    <vt:vector size="25" baseType="lpstr">
      <vt:lpstr>Custom Design</vt:lpstr>
      <vt:lpstr>Урбана</vt:lpstr>
      <vt:lpstr>ОПШТИНА  БЕЧЕЈ</vt:lpstr>
      <vt:lpstr>Слајд 2</vt:lpstr>
      <vt:lpstr>Слајд 3</vt:lpstr>
      <vt:lpstr>Слајд 4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2018. годину</vt:lpstr>
      <vt:lpstr>Структура планираних прихода и примања за 2018. годину</vt:lpstr>
      <vt:lpstr>Шта се променило у односу на 2017. годину?</vt:lpstr>
      <vt:lpstr>На шта се троше јавна средства?</vt:lpstr>
      <vt:lpstr>Слајд 15</vt:lpstr>
      <vt:lpstr>Структура планираних расхода и издатака буџета за 2018. годину</vt:lpstr>
      <vt:lpstr>Структура планираних расхода и издатака буџета за 2018. годину</vt:lpstr>
      <vt:lpstr>Шта се променило у односу на 2017.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Слајд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445</cp:revision>
  <cp:lastPrinted>2018-01-29T14:26:33Z</cp:lastPrinted>
  <dcterms:created xsi:type="dcterms:W3CDTF">2006-08-16T00:00:00Z</dcterms:created>
  <dcterms:modified xsi:type="dcterms:W3CDTF">2018-03-22T07:36:38Z</dcterms:modified>
</cp:coreProperties>
</file>